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41"/>
  </p:notesMasterIdLst>
  <p:sldIdLst>
    <p:sldId id="301" r:id="rId2"/>
    <p:sldId id="257" r:id="rId3"/>
    <p:sldId id="322" r:id="rId4"/>
    <p:sldId id="287" r:id="rId5"/>
    <p:sldId id="289" r:id="rId6"/>
    <p:sldId id="293" r:id="rId7"/>
    <p:sldId id="275" r:id="rId8"/>
    <p:sldId id="292" r:id="rId9"/>
    <p:sldId id="291" r:id="rId10"/>
    <p:sldId id="297" r:id="rId11"/>
    <p:sldId id="295" r:id="rId12"/>
    <p:sldId id="282" r:id="rId13"/>
    <p:sldId id="296" r:id="rId14"/>
    <p:sldId id="270" r:id="rId15"/>
    <p:sldId id="332" r:id="rId16"/>
    <p:sldId id="334" r:id="rId17"/>
    <p:sldId id="305" r:id="rId18"/>
    <p:sldId id="306" r:id="rId19"/>
    <p:sldId id="319" r:id="rId20"/>
    <p:sldId id="311" r:id="rId21"/>
    <p:sldId id="312" r:id="rId22"/>
    <p:sldId id="333" r:id="rId23"/>
    <p:sldId id="323" r:id="rId24"/>
    <p:sldId id="272" r:id="rId25"/>
    <p:sldId id="279" r:id="rId26"/>
    <p:sldId id="315" r:id="rId27"/>
    <p:sldId id="313" r:id="rId28"/>
    <p:sldId id="320" r:id="rId29"/>
    <p:sldId id="324" r:id="rId30"/>
    <p:sldId id="325" r:id="rId31"/>
    <p:sldId id="326" r:id="rId32"/>
    <p:sldId id="317" r:id="rId33"/>
    <p:sldId id="328" r:id="rId34"/>
    <p:sldId id="329" r:id="rId35"/>
    <p:sldId id="330" r:id="rId36"/>
    <p:sldId id="331" r:id="rId37"/>
    <p:sldId id="314" r:id="rId38"/>
    <p:sldId id="280" r:id="rId39"/>
    <p:sldId id="263"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FF0000"/>
    <a:srgbClr val="00B050"/>
    <a:srgbClr val="40404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5EFF4-DCBD-6144-9E32-1C4088AB8205}" v="4378" dt="2022-12-19T13:45:37.760"/>
    <p1510:client id="{0F20BCFE-AD86-38C0-BDE5-EB82A9489B70}" v="1" dt="2022-12-19T16:00:43.855"/>
    <p1510:client id="{14325495-3B3C-1731-838B-226877E12E09}" v="2218" dt="2022-12-19T13:07:49.052"/>
    <p1510:client id="{1E17C49F-60FD-8348-C1A7-8107E1567D80}" v="41" dt="2022-12-19T14:12:23.337"/>
    <p1510:client id="{2667033E-BAB0-6EB1-57BF-9529F67768AF}" v="862" dt="2022-12-18T21:11:01.997"/>
    <p1510:client id="{46A15F39-8F54-DEBE-7CC4-819E0875AAFC}" v="1" dt="2022-12-19T16:01:22.947"/>
    <p1510:client id="{487BB7FC-D1A3-663E-233B-97C14EA73267}" v="121" dt="2022-12-18T15:59:59.942"/>
    <p1510:client id="{4C0411FD-7BF8-FBB1-65A9-1E3B6875D1D3}" v="21" dt="2022-12-19T14:09:54.470"/>
    <p1510:client id="{626BA804-6188-9C73-B472-9642864E5380}" v="431" dt="2022-12-18T19:25:47.746"/>
    <p1510:client id="{96770AE5-8909-A38B-96F2-C4B2BCC1EA40}" v="403" dt="2022-12-18T19:54:01.862"/>
    <p1510:client id="{9DCB065B-A040-A312-4CC3-EFAE827EB952}" v="37" dt="2022-12-19T12:07:44.770"/>
    <p1510:client id="{DFA75DF8-815E-4C36-DA76-0C34D3530428}" v="620" dt="2022-12-19T00:05:24.732"/>
    <p1510:client id="{F9C5E1AF-E4E6-4836-9693-52F2FFFC603E}" v="1378" dt="2022-12-18T17:06:20.190"/>
    <p1510:client id="{FCC5DFC0-4C64-064F-14A3-47A05D2D4D5D}" v="457" dt="2022-12-18T22:02:31.749"/>
    <p1510:client id="{FFFA2F29-8126-ADB2-0F01-85643B4B756E}" v="1483" dt="2022-12-18T17:58:1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33D6C-F4CE-2643-B6A7-E9777B2CBA8B}" type="datetimeFigureOut">
              <a:rPr lang="it-IT" smtClean="0"/>
              <a:t>15/06/2023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310D7-2150-CD4D-AEFB-3BCE546558A5}" type="slidenum">
              <a:rPr lang="it-IT" smtClean="0"/>
              <a:t>‹N›</a:t>
            </a:fld>
            <a:endParaRPr lang="it-IT"/>
          </a:p>
        </p:txBody>
      </p:sp>
    </p:spTree>
    <p:extLst>
      <p:ext uri="{BB962C8B-B14F-4D97-AF65-F5344CB8AC3E}">
        <p14:creationId xmlns:p14="http://schemas.microsoft.com/office/powerpoint/2010/main" val="9144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10"/>
          </p:nvPr>
        </p:nvSpPr>
        <p:spPr/>
        <p:txBody>
          <a:bodyPr/>
          <a:lstStyle/>
          <a:p>
            <a:fld id="{F0D310D7-2150-CD4D-AEFB-3BCE546558A5}" type="slidenum">
              <a:rPr lang="it-IT" smtClean="0"/>
              <a:t>1</a:t>
            </a:fld>
            <a:endParaRPr lang="it-IT"/>
          </a:p>
        </p:txBody>
      </p:sp>
    </p:spTree>
    <p:extLst>
      <p:ext uri="{BB962C8B-B14F-4D97-AF65-F5344CB8AC3E}">
        <p14:creationId xmlns:p14="http://schemas.microsoft.com/office/powerpoint/2010/main" val="194950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After Leonardo analysis and cleaning, we’ve decided to perform clustering on this new dataset.</a:t>
            </a:r>
            <a:br>
              <a:rPr lang="en-US"/>
            </a:br>
            <a:r>
              <a:rPr lang="en-US"/>
              <a:t> Why clustering? Because, based on our idea, we want to find which crops are grown for the same environmental conditions and fertilizer usage, so with a cluster analysis we can classify and understand our data a little bit more</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F0D310D7-2150-CD4D-AEFB-3BCE546558A5}" type="slidenum">
              <a:rPr lang="it-IT" smtClean="0"/>
              <a:t>15</a:t>
            </a:fld>
            <a:endParaRPr lang="it-IT"/>
          </a:p>
        </p:txBody>
      </p:sp>
    </p:spTree>
    <p:extLst>
      <p:ext uri="{BB962C8B-B14F-4D97-AF65-F5344CB8AC3E}">
        <p14:creationId xmlns:p14="http://schemas.microsoft.com/office/powerpoint/2010/main" val="121693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We’ve decided to do an analysis with and without the Principal Component Analysis for 2 algorithms, Agglomerative Clustering and K-means. </a:t>
            </a:r>
            <a:endParaRPr lang="it-IT"/>
          </a:p>
          <a:p>
            <a:r>
              <a:rPr lang="en-US"/>
              <a:t>Analyzing the results we’ve seen that these 4 models in total have very similar results so we take as an example for this presentation only Agglomerative Clustering with PCA and K-means without PCA.</a:t>
            </a:r>
          </a:p>
          <a:p>
            <a:r>
              <a:rPr lang="en-US"/>
              <a:t>The PCA has been used to reduce the dimensions from 8 features to 3.</a:t>
            </a:r>
          </a:p>
          <a:p>
            <a:r>
              <a:rPr lang="en-US"/>
              <a:t>To determine the number of clusters to form we’ve used the Elbow Method and for these models the number of clusters is 5.</a:t>
            </a:r>
          </a:p>
          <a:p>
            <a:r>
              <a:rPr lang="en-US"/>
              <a:t>As we can seen on these histograms, these 2 approaches have no big differences in regarding the number of crops per cluster.</a:t>
            </a:r>
          </a:p>
          <a:p>
            <a:endParaRPr lang="en-US">
              <a:ea typeface="Calibri"/>
              <a:cs typeface="Calibri"/>
            </a:endParaRPr>
          </a:p>
        </p:txBody>
      </p:sp>
      <p:sp>
        <p:nvSpPr>
          <p:cNvPr id="4" name="Segnaposto numero diapositiva 3"/>
          <p:cNvSpPr>
            <a:spLocks noGrp="1"/>
          </p:cNvSpPr>
          <p:nvPr>
            <p:ph type="sldNum" sz="quarter" idx="5"/>
          </p:nvPr>
        </p:nvSpPr>
        <p:spPr/>
        <p:txBody>
          <a:bodyPr/>
          <a:lstStyle/>
          <a:p>
            <a:fld id="{F0D310D7-2150-CD4D-AEFB-3BCE546558A5}" type="slidenum">
              <a:rPr lang="it-IT" smtClean="0"/>
              <a:t>16</a:t>
            </a:fld>
            <a:endParaRPr lang="it-IT"/>
          </a:p>
        </p:txBody>
      </p:sp>
    </p:spTree>
    <p:extLst>
      <p:ext uri="{BB962C8B-B14F-4D97-AF65-F5344CB8AC3E}">
        <p14:creationId xmlns:p14="http://schemas.microsoft.com/office/powerpoint/2010/main" val="418379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Looking at the features used for the clustering we’ve noticed that for temperature and rainfall all the clusters are almost equally distributed as in the slide. So we can conclude that these 2 features don't really impact the clusters.</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F0D310D7-2150-CD4D-AEFB-3BCE546558A5}" type="slidenum">
              <a:rPr lang="it-IT" smtClean="0"/>
              <a:t>17</a:t>
            </a:fld>
            <a:endParaRPr lang="it-IT"/>
          </a:p>
        </p:txBody>
      </p:sp>
    </p:spTree>
    <p:extLst>
      <p:ext uri="{BB962C8B-B14F-4D97-AF65-F5344CB8AC3E}">
        <p14:creationId xmlns:p14="http://schemas.microsoft.com/office/powerpoint/2010/main" val="4936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What really makes the difference are the NPK values. </a:t>
            </a:r>
            <a:endParaRPr lang="it-IT"/>
          </a:p>
          <a:p>
            <a:r>
              <a:rPr lang="en-US"/>
              <a:t>In the slide, it is only reported the Phosphorous, as an example, but for nitrogen and potassium we’ve similar results. We’ve understood that the clustering method takes in considerations mostly the features relative to the use of NPK. </a:t>
            </a:r>
          </a:p>
          <a:p>
            <a:endParaRPr lang="en-US">
              <a:ea typeface="Calibri"/>
              <a:cs typeface="+mn-lt"/>
            </a:endParaRPr>
          </a:p>
        </p:txBody>
      </p:sp>
      <p:sp>
        <p:nvSpPr>
          <p:cNvPr id="4" name="Segnaposto numero diapositiva 3"/>
          <p:cNvSpPr>
            <a:spLocks noGrp="1"/>
          </p:cNvSpPr>
          <p:nvPr>
            <p:ph type="sldNum" sz="quarter" idx="5"/>
          </p:nvPr>
        </p:nvSpPr>
        <p:spPr/>
        <p:txBody>
          <a:bodyPr/>
          <a:lstStyle/>
          <a:p>
            <a:fld id="{F0D310D7-2150-CD4D-AEFB-3BCE546558A5}" type="slidenum">
              <a:rPr lang="it-IT" smtClean="0"/>
              <a:t>18</a:t>
            </a:fld>
            <a:endParaRPr lang="it-IT"/>
          </a:p>
        </p:txBody>
      </p:sp>
    </p:spTree>
    <p:extLst>
      <p:ext uri="{BB962C8B-B14F-4D97-AF65-F5344CB8AC3E}">
        <p14:creationId xmlns:p14="http://schemas.microsoft.com/office/powerpoint/2010/main" val="219694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And these are the clusters. First thing to notice is that each crop belongs only to one cluster, there are no overlaps. Based on what we've said before before, we can see that each crop belongs to a cluster based on the interval between the NPK values between min and max.</a:t>
            </a:r>
            <a:endParaRPr lang="it-IT"/>
          </a:p>
          <a:p>
            <a:r>
              <a:rPr lang="en-US"/>
              <a:t>Just to make an example, in cluster 3 we have the bananas that shares with the other crops in the cluster high values for potassium.</a:t>
            </a:r>
          </a:p>
          <a:p>
            <a:endParaRPr lang="en-US">
              <a:cs typeface="+mn-lt"/>
            </a:endParaRPr>
          </a:p>
        </p:txBody>
      </p:sp>
      <p:sp>
        <p:nvSpPr>
          <p:cNvPr id="4" name="Segnaposto numero diapositiva 3"/>
          <p:cNvSpPr>
            <a:spLocks noGrp="1"/>
          </p:cNvSpPr>
          <p:nvPr>
            <p:ph type="sldNum" sz="quarter" idx="5"/>
          </p:nvPr>
        </p:nvSpPr>
        <p:spPr/>
        <p:txBody>
          <a:bodyPr/>
          <a:lstStyle/>
          <a:p>
            <a:fld id="{F0D310D7-2150-CD4D-AEFB-3BCE546558A5}" type="slidenum">
              <a:rPr lang="it-IT" smtClean="0"/>
              <a:t>19</a:t>
            </a:fld>
            <a:endParaRPr lang="it-IT"/>
          </a:p>
        </p:txBody>
      </p:sp>
    </p:spTree>
    <p:extLst>
      <p:ext uri="{BB962C8B-B14F-4D97-AF65-F5344CB8AC3E}">
        <p14:creationId xmlns:p14="http://schemas.microsoft.com/office/powerpoint/2010/main" val="352469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Since the values of NPK we have come from the literature, we've also tried to cluster only on actual data of rainfall and temperature.</a:t>
            </a:r>
            <a:endParaRPr lang="it-IT"/>
          </a:p>
          <a:p>
            <a:r>
              <a:rPr lang="en-US"/>
              <a:t>To make comparison with the previous result we’ve used once again the Agglomerative Clustering and K-means algorithms.</a:t>
            </a:r>
          </a:p>
          <a:p>
            <a:r>
              <a:rPr lang="en-US"/>
              <a:t>Of course in this case, since there are only 2 features, we didn’t have to perform the Principal Component Analysis.</a:t>
            </a:r>
          </a:p>
          <a:p>
            <a:r>
              <a:rPr lang="en-US"/>
              <a:t>First thing to notice is that the number of clusters is 4 instead of 5, using as before the Elbow Method to determine the number of clusters.</a:t>
            </a:r>
          </a:p>
          <a:p>
            <a:r>
              <a:rPr lang="en-US"/>
              <a:t>On the left we have a cluster that has a bigger number of values in it compared to the others, but on the right the distribution is better spread.</a:t>
            </a:r>
          </a:p>
          <a:p>
            <a:r>
              <a:rPr lang="en-US"/>
              <a:t>Analyzing them more deeply we understand why there are these differences. </a:t>
            </a:r>
          </a:p>
        </p:txBody>
      </p:sp>
      <p:sp>
        <p:nvSpPr>
          <p:cNvPr id="4" name="Segnaposto numero diapositiva 3"/>
          <p:cNvSpPr>
            <a:spLocks noGrp="1"/>
          </p:cNvSpPr>
          <p:nvPr>
            <p:ph type="sldNum" sz="quarter" idx="5"/>
          </p:nvPr>
        </p:nvSpPr>
        <p:spPr/>
        <p:txBody>
          <a:bodyPr/>
          <a:lstStyle/>
          <a:p>
            <a:fld id="{F0D310D7-2150-CD4D-AEFB-3BCE546558A5}" type="slidenum">
              <a:rPr lang="it-IT" smtClean="0"/>
              <a:t>20</a:t>
            </a:fld>
            <a:endParaRPr lang="it-IT"/>
          </a:p>
        </p:txBody>
      </p:sp>
    </p:spTree>
    <p:extLst>
      <p:ext uri="{BB962C8B-B14F-4D97-AF65-F5344CB8AC3E}">
        <p14:creationId xmlns:p14="http://schemas.microsoft.com/office/powerpoint/2010/main" val="262769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Our dataset has the most number of tuples with rainfall between 500 and 1500 mm so this is the reason why for the previous left one histogram we've had the most of the values in the black cluster and in the right one we have that the blue and green cluster has almost the same number of values. </a:t>
            </a:r>
            <a:endParaRPr lang="it-IT"/>
          </a:p>
          <a:p>
            <a:r>
              <a:rPr lang="en-US"/>
              <a:t>From these graphs we can also notice that the main feature used for the clustering is the rainfall. </a:t>
            </a:r>
          </a:p>
        </p:txBody>
      </p:sp>
      <p:sp>
        <p:nvSpPr>
          <p:cNvPr id="4" name="Segnaposto numero diapositiva 3"/>
          <p:cNvSpPr>
            <a:spLocks noGrp="1"/>
          </p:cNvSpPr>
          <p:nvPr>
            <p:ph type="sldNum" sz="quarter" idx="5"/>
          </p:nvPr>
        </p:nvSpPr>
        <p:spPr/>
        <p:txBody>
          <a:bodyPr/>
          <a:lstStyle/>
          <a:p>
            <a:fld id="{F0D310D7-2150-CD4D-AEFB-3BCE546558A5}" type="slidenum">
              <a:rPr lang="it-IT" smtClean="0"/>
              <a:t>21</a:t>
            </a:fld>
            <a:endParaRPr lang="it-IT"/>
          </a:p>
        </p:txBody>
      </p:sp>
    </p:spTree>
    <p:extLst>
      <p:ext uri="{BB962C8B-B14F-4D97-AF65-F5344CB8AC3E}">
        <p14:creationId xmlns:p14="http://schemas.microsoft.com/office/powerpoint/2010/main" val="1843697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We've also tried to see if there was some correlation between the NPK values clustered over only the environmental conditions, but, as we can see, always on phosphorus as an example, there are no clear differences between the clusters. The only interesting thing that we can notice is on the value of 150 and 200 in the phosphorus max but it wasn't enough to justify a clear correlation between the features of NPK for a cluster.</a:t>
            </a:r>
            <a:endParaRPr lang="it-IT"/>
          </a:p>
        </p:txBody>
      </p:sp>
      <p:sp>
        <p:nvSpPr>
          <p:cNvPr id="4" name="Segnaposto numero diapositiva 3"/>
          <p:cNvSpPr>
            <a:spLocks noGrp="1"/>
          </p:cNvSpPr>
          <p:nvPr>
            <p:ph type="sldNum" sz="quarter" idx="5"/>
          </p:nvPr>
        </p:nvSpPr>
        <p:spPr/>
        <p:txBody>
          <a:bodyPr/>
          <a:lstStyle/>
          <a:p>
            <a:fld id="{F0D310D7-2150-CD4D-AEFB-3BCE546558A5}" type="slidenum">
              <a:rPr lang="it-IT" smtClean="0"/>
              <a:t>22</a:t>
            </a:fld>
            <a:endParaRPr lang="it-IT"/>
          </a:p>
        </p:txBody>
      </p:sp>
    </p:spTree>
    <p:extLst>
      <p:ext uri="{BB962C8B-B14F-4D97-AF65-F5344CB8AC3E}">
        <p14:creationId xmlns:p14="http://schemas.microsoft.com/office/powerpoint/2010/main" val="910694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These are the clusters obtained with the K-means algorithm, similar results for agglomerative clustering. The main difference compared to what we've seen before is that there is an overlap per crop over different clusters, that's why the values are reported as a percentage. For example we can see that cluster 0 and cluster 1 share Tapioca and Areca Nut for an important percentage over the total but have a significant difference in the average temperature and rainfall characteristics values.</a:t>
            </a:r>
            <a:endParaRPr lang="it-IT"/>
          </a:p>
        </p:txBody>
      </p:sp>
      <p:sp>
        <p:nvSpPr>
          <p:cNvPr id="4" name="Segnaposto numero diapositiva 3"/>
          <p:cNvSpPr>
            <a:spLocks noGrp="1"/>
          </p:cNvSpPr>
          <p:nvPr>
            <p:ph type="sldNum" sz="quarter" idx="5"/>
          </p:nvPr>
        </p:nvSpPr>
        <p:spPr/>
        <p:txBody>
          <a:bodyPr/>
          <a:lstStyle/>
          <a:p>
            <a:fld id="{F0D310D7-2150-CD4D-AEFB-3BCE546558A5}" type="slidenum">
              <a:rPr lang="it-IT" smtClean="0"/>
              <a:t>23</a:t>
            </a:fld>
            <a:endParaRPr lang="it-IT"/>
          </a:p>
        </p:txBody>
      </p:sp>
    </p:spTree>
    <p:extLst>
      <p:ext uri="{BB962C8B-B14F-4D97-AF65-F5344CB8AC3E}">
        <p14:creationId xmlns:p14="http://schemas.microsoft.com/office/powerpoint/2010/main" val="106919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We've obtained different clusters and know Jonatan will explain to you what we've done for the regression part over them.</a:t>
            </a:r>
            <a:endParaRPr lang="it-IT"/>
          </a:p>
        </p:txBody>
      </p:sp>
      <p:sp>
        <p:nvSpPr>
          <p:cNvPr id="4" name="Segnaposto numero diapositiva 3"/>
          <p:cNvSpPr>
            <a:spLocks noGrp="1"/>
          </p:cNvSpPr>
          <p:nvPr>
            <p:ph type="sldNum" sz="quarter" idx="5"/>
          </p:nvPr>
        </p:nvSpPr>
        <p:spPr/>
        <p:txBody>
          <a:bodyPr/>
          <a:lstStyle/>
          <a:p>
            <a:fld id="{F0D310D7-2150-CD4D-AEFB-3BCE546558A5}" type="slidenum">
              <a:rPr lang="it-IT" smtClean="0"/>
              <a:t>24</a:t>
            </a:fld>
            <a:endParaRPr lang="it-IT"/>
          </a:p>
        </p:txBody>
      </p:sp>
    </p:spTree>
    <p:extLst>
      <p:ext uri="{BB962C8B-B14F-4D97-AF65-F5344CB8AC3E}">
        <p14:creationId xmlns:p14="http://schemas.microsoft.com/office/powerpoint/2010/main" val="126259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Hi everyone!</a:t>
            </a:r>
            <a:endParaRPr lang="en-US">
              <a:cs typeface="Calibri"/>
            </a:endParaRPr>
          </a:p>
          <a:p>
            <a:r>
              <a:rPr lang="en-US"/>
              <a:t>My name is Daniele and today I’m here with [others introductions...]</a:t>
            </a:r>
            <a:endParaRPr lang="en-US">
              <a:cs typeface="Calibri"/>
            </a:endParaRPr>
          </a:p>
        </p:txBody>
      </p:sp>
      <p:sp>
        <p:nvSpPr>
          <p:cNvPr id="4" name="Segnaposto numero diapositiva 3"/>
          <p:cNvSpPr>
            <a:spLocks noGrp="1"/>
          </p:cNvSpPr>
          <p:nvPr>
            <p:ph type="sldNum" sz="quarter" idx="10"/>
          </p:nvPr>
        </p:nvSpPr>
        <p:spPr/>
        <p:txBody>
          <a:bodyPr/>
          <a:lstStyle/>
          <a:p>
            <a:fld id="{F0D310D7-2150-CD4D-AEFB-3BCE546558A5}" type="slidenum">
              <a:rPr lang="it-IT" smtClean="0"/>
              <a:t>2</a:t>
            </a:fld>
            <a:endParaRPr lang="it-IT"/>
          </a:p>
        </p:txBody>
      </p:sp>
    </p:spTree>
    <p:extLst>
      <p:ext uri="{BB962C8B-B14F-4D97-AF65-F5344CB8AC3E}">
        <p14:creationId xmlns:p14="http://schemas.microsoft.com/office/powerpoint/2010/main" val="2003613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We also tried an Italian use case with Marco, as a Mango producer in Sicily</a:t>
            </a:r>
          </a:p>
          <a:p>
            <a:r>
              <a:rPr lang="en-US">
                <a:cs typeface="Calibri"/>
              </a:rPr>
              <a:t>He can ask to himself “Is Mango a good choice?” </a:t>
            </a:r>
          </a:p>
          <a:p>
            <a:r>
              <a:rPr lang="en-US">
                <a:cs typeface="Calibri"/>
              </a:rPr>
              <a:t>Well…</a:t>
            </a:r>
          </a:p>
        </p:txBody>
      </p:sp>
      <p:sp>
        <p:nvSpPr>
          <p:cNvPr id="4" name="Segnaposto numero diapositiva 3"/>
          <p:cNvSpPr>
            <a:spLocks noGrp="1"/>
          </p:cNvSpPr>
          <p:nvPr>
            <p:ph type="sldNum" sz="quarter" idx="5"/>
          </p:nvPr>
        </p:nvSpPr>
        <p:spPr/>
        <p:txBody>
          <a:bodyPr/>
          <a:lstStyle/>
          <a:p>
            <a:fld id="{F0D310D7-2150-CD4D-AEFB-3BCE546558A5}" type="slidenum">
              <a:rPr lang="it-IT" smtClean="0"/>
              <a:t>33</a:t>
            </a:fld>
            <a:endParaRPr lang="it-IT"/>
          </a:p>
        </p:txBody>
      </p:sp>
    </p:spTree>
    <p:extLst>
      <p:ext uri="{BB962C8B-B14F-4D97-AF65-F5344CB8AC3E}">
        <p14:creationId xmlns:p14="http://schemas.microsoft.com/office/powerpoint/2010/main" val="2735368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We are not able to predict accurately the production for plants in Italian environmental conditions, because Indian data we based on have significantly different values compared to ours.</a:t>
            </a:r>
          </a:p>
          <a:p>
            <a:r>
              <a:rPr lang="en-US">
                <a:cs typeface="Calibri"/>
              </a:rPr>
              <a:t>But this doesn't mean we are not able to help Marco to reply his question…</a:t>
            </a:r>
          </a:p>
        </p:txBody>
      </p:sp>
      <p:sp>
        <p:nvSpPr>
          <p:cNvPr id="4" name="Segnaposto numero diapositiva 3"/>
          <p:cNvSpPr>
            <a:spLocks noGrp="1"/>
          </p:cNvSpPr>
          <p:nvPr>
            <p:ph type="sldNum" sz="quarter" idx="5"/>
          </p:nvPr>
        </p:nvSpPr>
        <p:spPr/>
        <p:txBody>
          <a:bodyPr/>
          <a:lstStyle/>
          <a:p>
            <a:fld id="{F0D310D7-2150-CD4D-AEFB-3BCE546558A5}" type="slidenum">
              <a:rPr lang="it-IT" smtClean="0"/>
              <a:t>34</a:t>
            </a:fld>
            <a:endParaRPr lang="it-IT"/>
          </a:p>
        </p:txBody>
      </p:sp>
    </p:spTree>
    <p:extLst>
      <p:ext uri="{BB962C8B-B14F-4D97-AF65-F5344CB8AC3E}">
        <p14:creationId xmlns:p14="http://schemas.microsoft.com/office/powerpoint/2010/main" val="680364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We simply need more data, more country data.</a:t>
            </a:r>
          </a:p>
          <a:p>
            <a:r>
              <a:rPr lang="en-US">
                <a:cs typeface="Calibri"/>
              </a:rPr>
              <a:t>So…</a:t>
            </a:r>
          </a:p>
        </p:txBody>
      </p:sp>
      <p:sp>
        <p:nvSpPr>
          <p:cNvPr id="4" name="Segnaposto numero diapositiva 3"/>
          <p:cNvSpPr>
            <a:spLocks noGrp="1"/>
          </p:cNvSpPr>
          <p:nvPr>
            <p:ph type="sldNum" sz="quarter" idx="5"/>
          </p:nvPr>
        </p:nvSpPr>
        <p:spPr/>
        <p:txBody>
          <a:bodyPr/>
          <a:lstStyle/>
          <a:p>
            <a:fld id="{F0D310D7-2150-CD4D-AEFB-3BCE546558A5}" type="slidenum">
              <a:rPr lang="it-IT" smtClean="0"/>
              <a:t>35</a:t>
            </a:fld>
            <a:endParaRPr lang="it-IT"/>
          </a:p>
        </p:txBody>
      </p:sp>
    </p:spTree>
    <p:extLst>
      <p:ext uri="{BB962C8B-B14F-4D97-AF65-F5344CB8AC3E}">
        <p14:creationId xmlns:p14="http://schemas.microsoft.com/office/powerpoint/2010/main" val="3121939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We need to invite farmers as Marco to collect that data so that we can help them with their questions.</a:t>
            </a:r>
          </a:p>
        </p:txBody>
      </p:sp>
      <p:sp>
        <p:nvSpPr>
          <p:cNvPr id="4" name="Segnaposto numero diapositiva 3"/>
          <p:cNvSpPr>
            <a:spLocks noGrp="1"/>
          </p:cNvSpPr>
          <p:nvPr>
            <p:ph type="sldNum" sz="quarter" idx="5"/>
          </p:nvPr>
        </p:nvSpPr>
        <p:spPr/>
        <p:txBody>
          <a:bodyPr/>
          <a:lstStyle/>
          <a:p>
            <a:fld id="{F0D310D7-2150-CD4D-AEFB-3BCE546558A5}" type="slidenum">
              <a:rPr lang="it-IT" smtClean="0"/>
              <a:t>36</a:t>
            </a:fld>
            <a:endParaRPr lang="it-IT"/>
          </a:p>
        </p:txBody>
      </p:sp>
    </p:spTree>
    <p:extLst>
      <p:ext uri="{BB962C8B-B14F-4D97-AF65-F5344CB8AC3E}">
        <p14:creationId xmlns:p14="http://schemas.microsoft.com/office/powerpoint/2010/main" val="228534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concluding I’d like to wrap up quickly what we have seen so far…</a:t>
            </a:r>
          </a:p>
          <a:p>
            <a:r>
              <a:rPr lang="en-US" err="1"/>
              <a:t>ReCrop</a:t>
            </a:r>
            <a:r>
              <a:rPr lang="en-US"/>
              <a:t> need data of:</a:t>
            </a:r>
          </a:p>
          <a:p>
            <a:r>
              <a:rPr lang="en-US"/>
              <a:t>- Soil and Fertilizer conditions</a:t>
            </a:r>
          </a:p>
          <a:p>
            <a:pPr marL="171450" indent="-171450">
              <a:buFontTx/>
              <a:buChar char="-"/>
            </a:pPr>
            <a:r>
              <a:rPr lang="en-US"/>
              <a:t>Weather conditions and</a:t>
            </a:r>
          </a:p>
          <a:p>
            <a:pPr marL="171450" indent="-171450">
              <a:buFontTx/>
              <a:buChar char="-"/>
            </a:pPr>
            <a:r>
              <a:rPr lang="en-US"/>
              <a:t>Area extension</a:t>
            </a:r>
          </a:p>
          <a:p>
            <a:pPr marL="0" indent="0">
              <a:buFontTx/>
              <a:buNone/>
            </a:pPr>
            <a:endParaRPr lang="en-US"/>
          </a:p>
          <a:p>
            <a:pPr marL="0" indent="0">
              <a:buFontTx/>
              <a:buNone/>
            </a:pPr>
            <a:r>
              <a:rPr lang="en-US"/>
              <a:t>To offer:</a:t>
            </a:r>
          </a:p>
          <a:p>
            <a:pPr marL="171450" indent="-171450">
              <a:buFontTx/>
              <a:buChar char="-"/>
            </a:pPr>
            <a:r>
              <a:rPr lang="en-US"/>
              <a:t>The best crops given these environmental data</a:t>
            </a:r>
          </a:p>
          <a:p>
            <a:pPr marL="171450" indent="-171450">
              <a:buFontTx/>
              <a:buChar char="-"/>
            </a:pPr>
            <a:r>
              <a:rPr lang="en-US"/>
              <a:t>A production estimation for the suggested crops</a:t>
            </a:r>
          </a:p>
          <a:p>
            <a:pPr marL="171450" indent="-171450">
              <a:buFontTx/>
              <a:buChar char="-"/>
            </a:pPr>
            <a:r>
              <a:rPr lang="en-US"/>
              <a:t>This can be used in a comparative way</a:t>
            </a:r>
          </a:p>
          <a:p>
            <a:pPr marL="171450" indent="-171450">
              <a:buFontTx/>
              <a:buChar char="-"/>
            </a:pPr>
            <a:r>
              <a:rPr lang="en-US"/>
              <a:t>The entire idea can be seen as a zero-impact planting-harvesting simulator</a:t>
            </a:r>
          </a:p>
        </p:txBody>
      </p:sp>
      <p:sp>
        <p:nvSpPr>
          <p:cNvPr id="4" name="Slide Number Placeholder 3"/>
          <p:cNvSpPr>
            <a:spLocks noGrp="1"/>
          </p:cNvSpPr>
          <p:nvPr>
            <p:ph type="sldNum" sz="quarter" idx="5"/>
          </p:nvPr>
        </p:nvSpPr>
        <p:spPr/>
        <p:txBody>
          <a:bodyPr/>
          <a:lstStyle/>
          <a:p>
            <a:fld id="{F0D310D7-2150-CD4D-AEFB-3BCE546558A5}" type="slidenum">
              <a:rPr lang="it-IT" smtClean="0"/>
              <a:t>38</a:t>
            </a:fld>
            <a:endParaRPr lang="it-IT"/>
          </a:p>
        </p:txBody>
      </p:sp>
    </p:spTree>
    <p:extLst>
      <p:ext uri="{BB962C8B-B14F-4D97-AF65-F5344CB8AC3E}">
        <p14:creationId xmlns:p14="http://schemas.microsoft.com/office/powerpoint/2010/main" val="345434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0D310D7-2150-CD4D-AEFB-3BCE546558A5}" type="slidenum">
              <a:rPr lang="it-IT" smtClean="0"/>
              <a:t>39</a:t>
            </a:fld>
            <a:endParaRPr lang="it-IT"/>
          </a:p>
        </p:txBody>
      </p:sp>
    </p:spTree>
    <p:extLst>
      <p:ext uri="{BB962C8B-B14F-4D97-AF65-F5344CB8AC3E}">
        <p14:creationId xmlns:p14="http://schemas.microsoft.com/office/powerpoint/2010/main" val="1102346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cs typeface="Calibri"/>
              </a:rPr>
              <a:t>This is a table to represent how we split the various tasks. </a:t>
            </a:r>
          </a:p>
          <a:p>
            <a:r>
              <a:rPr lang="en-US">
                <a:cs typeface="Calibri"/>
              </a:rPr>
              <a:t>However, the workload was distributed equally</a:t>
            </a:r>
          </a:p>
        </p:txBody>
      </p:sp>
      <p:sp>
        <p:nvSpPr>
          <p:cNvPr id="4" name="Segnaposto numero diapositiva 3"/>
          <p:cNvSpPr>
            <a:spLocks noGrp="1"/>
          </p:cNvSpPr>
          <p:nvPr>
            <p:ph type="sldNum" sz="quarter" idx="10"/>
          </p:nvPr>
        </p:nvSpPr>
        <p:spPr/>
        <p:txBody>
          <a:bodyPr/>
          <a:lstStyle/>
          <a:p>
            <a:fld id="{F0D310D7-2150-CD4D-AEFB-3BCE546558A5}" type="slidenum">
              <a:rPr lang="it-IT" smtClean="0"/>
              <a:t>3</a:t>
            </a:fld>
            <a:endParaRPr lang="it-IT"/>
          </a:p>
        </p:txBody>
      </p:sp>
    </p:spTree>
    <p:extLst>
      <p:ext uri="{BB962C8B-B14F-4D97-AF65-F5344CB8AC3E}">
        <p14:creationId xmlns:p14="http://schemas.microsoft.com/office/powerpoint/2010/main" val="391673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idea started analyzing these 2 main problems that can affect a farmer:</a:t>
            </a:r>
          </a:p>
          <a:p>
            <a:pPr marL="171450" indent="-171450">
              <a:buFontTx/>
              <a:buChar char="-"/>
            </a:pPr>
            <a:r>
              <a:rPr lang="en-US"/>
              <a:t>Climate changes (like increasing temperatures, unseasonal rains, and so on…)</a:t>
            </a:r>
          </a:p>
          <a:p>
            <a:pPr marL="171450" indent="-171450">
              <a:buFontTx/>
              <a:buChar char="-"/>
            </a:pPr>
            <a:r>
              <a:rPr lang="en-US"/>
              <a:t>Uncertainty of resources (like fertilizers or seeds)</a:t>
            </a:r>
          </a:p>
        </p:txBody>
      </p:sp>
      <p:sp>
        <p:nvSpPr>
          <p:cNvPr id="4" name="Slide Number Placeholder 3"/>
          <p:cNvSpPr>
            <a:spLocks noGrp="1"/>
          </p:cNvSpPr>
          <p:nvPr>
            <p:ph type="sldNum" sz="quarter" idx="5"/>
          </p:nvPr>
        </p:nvSpPr>
        <p:spPr/>
        <p:txBody>
          <a:bodyPr/>
          <a:lstStyle/>
          <a:p>
            <a:fld id="{F0D310D7-2150-CD4D-AEFB-3BCE546558A5}" type="slidenum">
              <a:rPr lang="it-IT" smtClean="0"/>
              <a:t>4</a:t>
            </a:fld>
            <a:endParaRPr lang="it-IT"/>
          </a:p>
        </p:txBody>
      </p:sp>
    </p:spTree>
    <p:extLst>
      <p:ext uri="{BB962C8B-B14F-4D97-AF65-F5344CB8AC3E}">
        <p14:creationId xmlns:p14="http://schemas.microsoft.com/office/powerpoint/2010/main" val="2118679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problems can lead a farmer to ask himself: </a:t>
            </a:r>
          </a:p>
          <a:p>
            <a:r>
              <a:rPr lang="en-US"/>
              <a:t>How do I choose what to plant considering these factors?</a:t>
            </a:r>
          </a:p>
        </p:txBody>
      </p:sp>
      <p:sp>
        <p:nvSpPr>
          <p:cNvPr id="4" name="Slide Number Placeholder 3"/>
          <p:cNvSpPr>
            <a:spLocks noGrp="1"/>
          </p:cNvSpPr>
          <p:nvPr>
            <p:ph type="sldNum" sz="quarter" idx="5"/>
          </p:nvPr>
        </p:nvSpPr>
        <p:spPr/>
        <p:txBody>
          <a:bodyPr/>
          <a:lstStyle/>
          <a:p>
            <a:fld id="{F0D310D7-2150-CD4D-AEFB-3BCE546558A5}" type="slidenum">
              <a:rPr lang="it-IT" smtClean="0"/>
              <a:t>5</a:t>
            </a:fld>
            <a:endParaRPr lang="it-IT"/>
          </a:p>
        </p:txBody>
      </p:sp>
    </p:spTree>
    <p:extLst>
      <p:ext uri="{BB962C8B-B14F-4D97-AF65-F5344CB8AC3E}">
        <p14:creationId xmlns:p14="http://schemas.microsoft.com/office/powerpoint/2010/main" val="377736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Trying to replay to this question we came out with ReCrop, our idea to provide to farmers like Marco:</a:t>
            </a:r>
          </a:p>
          <a:p>
            <a:pPr marL="171450" indent="-171450">
              <a:buFontTx/>
              <a:buChar char="-"/>
            </a:pPr>
            <a:r>
              <a:rPr lang="en-US"/>
              <a:t>The best crops he can plant given his soil and environmental conditions</a:t>
            </a:r>
          </a:p>
          <a:p>
            <a:pPr marL="171450" indent="-171450">
              <a:buFontTx/>
              <a:buChar char="-"/>
            </a:pPr>
            <a:r>
              <a:rPr lang="en-US"/>
              <a:t>Estimating how much he can produce and earn from our suggestions</a:t>
            </a:r>
          </a:p>
          <a:p>
            <a:pPr marL="171450" indent="-171450">
              <a:buFontTx/>
              <a:buChar char="-"/>
            </a:pPr>
            <a:endParaRPr lang="en-US"/>
          </a:p>
          <a:p>
            <a:pPr marL="0" indent="0">
              <a:buFontTx/>
              <a:buNone/>
            </a:pPr>
            <a:r>
              <a:rPr lang="en-US"/>
              <a:t>Surfing online we found this…</a:t>
            </a:r>
          </a:p>
        </p:txBody>
      </p:sp>
      <p:sp>
        <p:nvSpPr>
          <p:cNvPr id="4" name="Slide Number Placeholder 3"/>
          <p:cNvSpPr>
            <a:spLocks noGrp="1"/>
          </p:cNvSpPr>
          <p:nvPr>
            <p:ph type="sldNum" sz="quarter" idx="5"/>
          </p:nvPr>
        </p:nvSpPr>
        <p:spPr/>
        <p:txBody>
          <a:bodyPr/>
          <a:lstStyle/>
          <a:p>
            <a:fld id="{F0D310D7-2150-CD4D-AEFB-3BCE546558A5}" type="slidenum">
              <a:rPr lang="it-IT" smtClean="0"/>
              <a:t>6</a:t>
            </a:fld>
            <a:endParaRPr lang="it-IT"/>
          </a:p>
        </p:txBody>
      </p:sp>
    </p:spTree>
    <p:extLst>
      <p:ext uri="{BB962C8B-B14F-4D97-AF65-F5344CB8AC3E}">
        <p14:creationId xmlns:p14="http://schemas.microsoft.com/office/powerpoint/2010/main" val="288744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D310D7-2150-CD4D-AEFB-3BCE546558A5}" type="slidenum">
              <a:rPr lang="it-IT" smtClean="0"/>
              <a:t>7</a:t>
            </a:fld>
            <a:endParaRPr lang="it-IT"/>
          </a:p>
        </p:txBody>
      </p:sp>
    </p:spTree>
    <p:extLst>
      <p:ext uri="{BB962C8B-B14F-4D97-AF65-F5344CB8AC3E}">
        <p14:creationId xmlns:p14="http://schemas.microsoft.com/office/powerpoint/2010/main" val="137096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that’s why we decided to create our own dataset starting from ICRISAT and some literature.</a:t>
            </a:r>
          </a:p>
          <a:p>
            <a:r>
              <a:rPr lang="en-US"/>
              <a:t>From ICRISAT (a sort of Indian ISTAT) we collected data over some productions Areas, its Average Temperature, Rainfall, tons of Production and the relative crop</a:t>
            </a:r>
          </a:p>
          <a:p>
            <a:r>
              <a:rPr lang="en-US"/>
              <a:t>From the literature we collected the ranges of Nitrogen, Phosphorous and Potassium recommended for all the crops we have.</a:t>
            </a:r>
          </a:p>
        </p:txBody>
      </p:sp>
      <p:sp>
        <p:nvSpPr>
          <p:cNvPr id="4" name="Slide Number Placeholder 3"/>
          <p:cNvSpPr>
            <a:spLocks noGrp="1"/>
          </p:cNvSpPr>
          <p:nvPr>
            <p:ph type="sldNum" sz="quarter" idx="5"/>
          </p:nvPr>
        </p:nvSpPr>
        <p:spPr/>
        <p:txBody>
          <a:bodyPr/>
          <a:lstStyle/>
          <a:p>
            <a:fld id="{F0D310D7-2150-CD4D-AEFB-3BCE546558A5}" type="slidenum">
              <a:rPr lang="it-IT" smtClean="0"/>
              <a:t>10</a:t>
            </a:fld>
            <a:endParaRPr lang="it-IT"/>
          </a:p>
        </p:txBody>
      </p:sp>
    </p:spTree>
    <p:extLst>
      <p:ext uri="{BB962C8B-B14F-4D97-AF65-F5344CB8AC3E}">
        <p14:creationId xmlns:p14="http://schemas.microsoft.com/office/powerpoint/2010/main" val="415657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doing so we were able to a dataset with more than 34k tuples to prove our idea and offering to framers a tool for:</a:t>
            </a:r>
          </a:p>
          <a:p>
            <a:pPr marL="171450" indent="-171450">
              <a:buFontTx/>
              <a:buChar char="-"/>
            </a:pPr>
            <a:r>
              <a:rPr lang="en-US"/>
              <a:t>Comparing what they have done with what they could have done, and</a:t>
            </a:r>
          </a:p>
          <a:p>
            <a:pPr marL="171450" indent="-171450">
              <a:buFontTx/>
              <a:buChar char="-"/>
            </a:pPr>
            <a:r>
              <a:rPr lang="en-US"/>
              <a:t>Choosing more consciously their next crop to plant</a:t>
            </a:r>
          </a:p>
        </p:txBody>
      </p:sp>
      <p:sp>
        <p:nvSpPr>
          <p:cNvPr id="4" name="Slide Number Placeholder 3"/>
          <p:cNvSpPr>
            <a:spLocks noGrp="1"/>
          </p:cNvSpPr>
          <p:nvPr>
            <p:ph type="sldNum" sz="quarter" idx="5"/>
          </p:nvPr>
        </p:nvSpPr>
        <p:spPr/>
        <p:txBody>
          <a:bodyPr/>
          <a:lstStyle/>
          <a:p>
            <a:fld id="{F0D310D7-2150-CD4D-AEFB-3BCE546558A5}" type="slidenum">
              <a:rPr lang="it-IT" smtClean="0"/>
              <a:t>11</a:t>
            </a:fld>
            <a:endParaRPr lang="it-IT"/>
          </a:p>
        </p:txBody>
      </p:sp>
    </p:spTree>
    <p:extLst>
      <p:ext uri="{BB962C8B-B14F-4D97-AF65-F5344CB8AC3E}">
        <p14:creationId xmlns:p14="http://schemas.microsoft.com/office/powerpoint/2010/main" val="219504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a:t>Fare clic per modificare stile</a:t>
            </a:r>
            <a:endParaRPr lang="en-US"/>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a:t>Fare clic per modificare stile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stile</a:t>
            </a:r>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F2E371-8742-5B49-97A7-ED547141DC39}" type="slidenum">
              <a:rPr lang="it-IT" smtClean="0"/>
              <a:t>‹N›</a:t>
            </a:fld>
            <a:endParaRPr lang="it-I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a:t>Fare clic per modificare stile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a:t>Fare clic per modificare stile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F2E371-8742-5B49-97A7-ED547141DC39}" type="slidenum">
              <a:rPr lang="it-IT" smtClean="0"/>
              <a:t>‹N›</a:t>
            </a:fld>
            <a:endParaRPr lang="it-I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a:t>Fare clic per modificare stile</a:t>
            </a:r>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a:t>Fare clic per modificare gli stili del testo dello schema</a:t>
            </a:r>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a:t>Fare clic per modificare stile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a:t>Fare clic per modificare stile</a:t>
            </a:r>
            <a:endParaRPr lang="en-US"/>
          </a:p>
        </p:txBody>
      </p:sp>
      <p:sp>
        <p:nvSpPr>
          <p:cNvPr id="3" name="Content Placeholder 2"/>
          <p:cNvSpPr>
            <a:spLocks noGrp="1"/>
          </p:cNvSpPr>
          <p:nvPr>
            <p:ph idx="1"/>
          </p:nvPr>
        </p:nvSpPr>
        <p:spPr>
          <a:xfrm>
            <a:off x="2589212" y="2133600"/>
            <a:ext cx="8915400" cy="377762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a:t>Fare clic per modificare stile</a:t>
            </a:r>
            <a:endParaRPr lang="en-US"/>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14CD488-B92C-354C-A8E4-E71FDCBC4058}" type="datetimeFigureOut">
              <a:rPr lang="it-IT" smtClean="0"/>
              <a:t>15/06/2023</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stile</a:t>
            </a:r>
            <a:endParaRPr lang="en-US"/>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stile</a:t>
            </a:r>
            <a:endParaRPr lang="en-US"/>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714CD488-B92C-354C-A8E4-E71FDCBC4058}" type="datetimeFigureOut">
              <a:rPr lang="it-IT" smtClean="0"/>
              <a:t>15/06/2023</a:t>
            </a:fld>
            <a:endParaRPr lang="it-IT"/>
          </a:p>
        </p:txBody>
      </p:sp>
      <p:sp>
        <p:nvSpPr>
          <p:cNvPr id="8" name="Footer Placeholder 7"/>
          <p:cNvSpPr>
            <a:spLocks noGrp="1"/>
          </p:cNvSpPr>
          <p:nvPr>
            <p:ph type="ftr" sz="quarter" idx="11"/>
          </p:nvPr>
        </p:nvSpPr>
        <p:spPr/>
        <p:txBody>
          <a:bodyPr/>
          <a:lstStyle/>
          <a:p>
            <a:endParaRPr lang="it-I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4F2E371-8742-5B49-97A7-ED547141DC39}" type="slidenum">
              <a:rPr lang="it-IT" smtClean="0"/>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a:p>
        </p:txBody>
      </p:sp>
      <p:sp>
        <p:nvSpPr>
          <p:cNvPr id="3" name="Date Placeholder 2"/>
          <p:cNvSpPr>
            <a:spLocks noGrp="1"/>
          </p:cNvSpPr>
          <p:nvPr>
            <p:ph type="dt" sz="half" idx="10"/>
          </p:nvPr>
        </p:nvSpPr>
        <p:spPr/>
        <p:txBody>
          <a:bodyPr/>
          <a:lstStyle/>
          <a:p>
            <a:fld id="{714CD488-B92C-354C-A8E4-E71FDCBC4058}" type="datetimeFigureOut">
              <a:rPr lang="it-IT" smtClean="0"/>
              <a:t>15/06/2023</a:t>
            </a:fld>
            <a:endParaRPr lang="it-IT"/>
          </a:p>
        </p:txBody>
      </p:sp>
      <p:sp>
        <p:nvSpPr>
          <p:cNvPr id="4" name="Footer Placeholder 3"/>
          <p:cNvSpPr>
            <a:spLocks noGrp="1"/>
          </p:cNvSpPr>
          <p:nvPr>
            <p:ph type="ftr" sz="quarter" idx="11"/>
          </p:nvPr>
        </p:nvSpPr>
        <p:spPr/>
        <p:txBody>
          <a:bodyPr/>
          <a:lstStyle/>
          <a:p>
            <a:endParaRPr lang="it-I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CD488-B92C-354C-A8E4-E71FDCBC4058}" type="datetimeFigureOut">
              <a:rPr lang="it-IT" smtClean="0"/>
              <a:t>15/06/2023</a:t>
            </a:fld>
            <a:endParaRPr lang="it-IT"/>
          </a:p>
        </p:txBody>
      </p:sp>
      <p:sp>
        <p:nvSpPr>
          <p:cNvPr id="3" name="Footer Placeholder 2"/>
          <p:cNvSpPr>
            <a:spLocks noGrp="1"/>
          </p:cNvSpPr>
          <p:nvPr>
            <p:ph type="ftr" sz="quarter" idx="11"/>
          </p:nvPr>
        </p:nvSpPr>
        <p:spPr/>
        <p:txBody>
          <a:bodyPr/>
          <a:lstStyle/>
          <a:p>
            <a:endParaRPr lang="it-I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a:t>Fare clic per modificare stile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4F2E371-8742-5B49-97A7-ED547141DC39}" type="slidenum">
              <a:rPr lang="it-IT" smtClean="0"/>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a:t>Fare clic per modificare stile</a:t>
            </a:r>
            <a:endParaRPr lang="en-US"/>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714CD488-B92C-354C-A8E4-E71FDCBC4058}" type="datetimeFigureOut">
              <a:rPr lang="it-IT" smtClean="0"/>
              <a:t>15/06/2023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F2E371-8742-5B49-97A7-ED547141DC39}" type="slidenum">
              <a:rPr lang="it-IT" smtClean="0"/>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a:t>Fare clic per modificare stile</a:t>
            </a:r>
            <a:endParaRPr lang="en-US"/>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14CD488-B92C-354C-A8E4-E71FDCBC4058}" type="datetimeFigureOut">
              <a:rPr lang="it-IT" smtClean="0"/>
              <a:t>15/06/2023</a:t>
            </a:fld>
            <a:endParaRPr lang="it-I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4F2E371-8742-5B49-97A7-ED547141DC39}" type="slidenum">
              <a:rPr lang="it-IT" smtClean="0"/>
              <a:t>‹N›</a:t>
            </a:fld>
            <a:endParaRPr lang="it-IT"/>
          </a:p>
        </p:txBody>
      </p:sp>
    </p:spTree>
    <p:extLst>
      <p:ext uri="{BB962C8B-B14F-4D97-AF65-F5344CB8AC3E}">
        <p14:creationId xmlns:p14="http://schemas.microsoft.com/office/powerpoint/2010/main" val="193051498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ngimg.com/download/2117"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www.techsavvyed.net/archives/3663"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hyperlink" Target="https://pngimg.com/download/432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www.techsavvyed.net/archives/3663"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www.techsavvyed.net/archives/3663"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hyperlink" Target="https://pngimg.com/download/4321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www.techsavvyed.net/archives/3663"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hyperlink" Target="http://www.techsavvyed.net/archives/3663"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hyperlink" Target="http://www.techsavvyed.net/archives/3663"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pngimg.com/download/43219" TargetMode="External"/><Relationship Id="rId4" Type="http://schemas.openxmlformats.org/officeDocument/2006/relationships/image" Target="../media/image9.png"/><Relationship Id="rId9" Type="http://schemas.openxmlformats.org/officeDocument/2006/relationships/hyperlink" Target="http://www.techsavvyed.net/archives/3663"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www.techsavvyed.net/archives/3663"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pngimg.com/download/4321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www.techsavvyed.net/archives/366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ngimg.com/download/43219"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pngimg.com/download/4321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techsavvyed.net/archives/3663"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4" name="Google Shape;267;p19">
            <a:extLst>
              <a:ext uri="{FF2B5EF4-FFF2-40B4-BE49-F238E27FC236}">
                <a16:creationId xmlns:a16="http://schemas.microsoft.com/office/drawing/2014/main" id="{C77864C8-70BE-0CC3-8E71-97C0174BD692}"/>
              </a:ext>
            </a:extLst>
          </p:cNvPr>
          <p:cNvPicPr preferRelativeResize="0">
            <a:picLocks noChangeAspect="1"/>
          </p:cNvPicPr>
          <p:nvPr/>
        </p:nvPicPr>
        <p:blipFill rotWithShape="1">
          <a:blip r:embed="rId4">
            <a:alphaModFix/>
            <a:biLevel thresh="75000"/>
            <a:extLst>
              <a:ext uri="{BEBA8EAE-BF5A-486C-A8C5-ECC9F3942E4B}">
                <a14:imgProps xmlns:a14="http://schemas.microsoft.com/office/drawing/2010/main">
                  <a14:imgLayer r:embed="rId5">
                    <a14:imgEffect>
                      <a14:colorTemperature colorTemp="11200"/>
                    </a14:imgEffect>
                    <a14:imgEffect>
                      <a14:saturation sat="0"/>
                    </a14:imgEffect>
                  </a14:imgLayer>
                </a14:imgProps>
              </a:ext>
            </a:extLst>
          </a:blip>
          <a:srcRect l="27255" r="27462" b="38590"/>
          <a:stretch/>
        </p:blipFill>
        <p:spPr>
          <a:xfrm>
            <a:off x="6414074" y="5125752"/>
            <a:ext cx="1440000" cy="1435237"/>
          </a:xfrm>
          <a:prstGeom prst="rect">
            <a:avLst/>
          </a:prstGeom>
          <a:noFill/>
          <a:ln>
            <a:noFill/>
          </a:ln>
        </p:spPr>
      </p:pic>
      <p:pic>
        <p:nvPicPr>
          <p:cNvPr id="5" name="Google Shape;268;p19">
            <a:extLst>
              <a:ext uri="{FF2B5EF4-FFF2-40B4-BE49-F238E27FC236}">
                <a16:creationId xmlns:a16="http://schemas.microsoft.com/office/drawing/2014/main" id="{8899D5C0-78AF-BE4A-63E7-8A8E79C2BAEC}"/>
              </a:ext>
            </a:extLst>
          </p:cNvPr>
          <p:cNvPicPr preferRelativeResize="0">
            <a:picLocks noChangeAspect="1"/>
          </p:cNvPicPr>
          <p:nvPr/>
        </p:nvPicPr>
        <p:blipFill rotWithShape="1">
          <a:blip r:embed="rId4">
            <a:alphaModFix/>
            <a:extLst>
              <a:ext uri="{BEBA8EAE-BF5A-486C-A8C5-ECC9F3942E4B}">
                <a14:imgProps xmlns:a14="http://schemas.microsoft.com/office/drawing/2010/main">
                  <a14:imgLayer r:embed="rId6">
                    <a14:imgEffect>
                      <a14:colorTemperature colorTemp="11200"/>
                    </a14:imgEffect>
                    <a14:imgEffect>
                      <a14:saturation sat="0"/>
                    </a14:imgEffect>
                  </a14:imgLayer>
                </a14:imgProps>
              </a:ext>
            </a:extLst>
          </a:blip>
          <a:srcRect t="67502"/>
          <a:stretch/>
        </p:blipFill>
        <p:spPr>
          <a:xfrm>
            <a:off x="8324361" y="5502376"/>
            <a:ext cx="3168000" cy="756665"/>
          </a:xfrm>
          <a:prstGeom prst="rect">
            <a:avLst/>
          </a:prstGeom>
          <a:noFill/>
          <a:ln>
            <a:noFill/>
          </a:ln>
        </p:spPr>
      </p:pic>
      <p:pic>
        <p:nvPicPr>
          <p:cNvPr id="8" name="Picture 7" descr="Icon&#10;&#10;Description automatically generated">
            <a:extLst>
              <a:ext uri="{FF2B5EF4-FFF2-40B4-BE49-F238E27FC236}">
                <a16:creationId xmlns:a16="http://schemas.microsoft.com/office/drawing/2014/main" id="{3571920C-5107-0BBB-DB48-F9E9FC2F72F3}"/>
              </a:ext>
            </a:extLst>
          </p:cNvPr>
          <p:cNvPicPr>
            <a:picLocks noChangeAspect="1"/>
          </p:cNvPicPr>
          <p:nvPr/>
        </p:nvPicPr>
        <p:blipFill>
          <a:blip r:embed="rId7"/>
          <a:stretch>
            <a:fillRect/>
          </a:stretch>
        </p:blipFill>
        <p:spPr>
          <a:xfrm>
            <a:off x="2025354" y="3176370"/>
            <a:ext cx="2527300" cy="2667000"/>
          </a:xfrm>
          <a:prstGeom prst="rect">
            <a:avLst/>
          </a:prstGeom>
        </p:spPr>
      </p:pic>
    </p:spTree>
    <p:extLst>
      <p:ext uri="{BB962C8B-B14F-4D97-AF65-F5344CB8AC3E}">
        <p14:creationId xmlns:p14="http://schemas.microsoft.com/office/powerpoint/2010/main" val="1812800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DB7F-ABBE-49C1-0ADE-6EB8600A302F}"/>
              </a:ext>
            </a:extLst>
          </p:cNvPr>
          <p:cNvSpPr>
            <a:spLocks noGrp="1"/>
          </p:cNvSpPr>
          <p:nvPr>
            <p:ph type="title"/>
          </p:nvPr>
        </p:nvSpPr>
        <p:spPr/>
        <p:txBody>
          <a:bodyPr/>
          <a:lstStyle/>
          <a:p>
            <a:r>
              <a:rPr lang="en-US"/>
              <a:t>Our Own Dataset</a:t>
            </a:r>
          </a:p>
        </p:txBody>
      </p:sp>
      <p:pic>
        <p:nvPicPr>
          <p:cNvPr id="10" name="Picture 9" descr="A picture containing text, window&#10;&#10;Description automatically generated">
            <a:extLst>
              <a:ext uri="{FF2B5EF4-FFF2-40B4-BE49-F238E27FC236}">
                <a16:creationId xmlns:a16="http://schemas.microsoft.com/office/drawing/2014/main" id="{3F30CF05-F292-36E6-2578-33DA24CAF0D0}"/>
              </a:ext>
            </a:extLst>
          </p:cNvPr>
          <p:cNvPicPr>
            <a:picLocks noChangeAspect="1"/>
          </p:cNvPicPr>
          <p:nvPr/>
        </p:nvPicPr>
        <p:blipFill rotWithShape="1">
          <a:blip r:embed="rId3"/>
          <a:srcRect t="68508"/>
          <a:stretch/>
        </p:blipFill>
        <p:spPr>
          <a:xfrm>
            <a:off x="2592925" y="3769248"/>
            <a:ext cx="8172000" cy="1505632"/>
          </a:xfrm>
          <a:prstGeom prst="rect">
            <a:avLst/>
          </a:prstGeom>
        </p:spPr>
      </p:pic>
      <p:pic>
        <p:nvPicPr>
          <p:cNvPr id="12" name="Picture 11" descr="A picture containing text, window&#10;&#10;Description automatically generated">
            <a:extLst>
              <a:ext uri="{FF2B5EF4-FFF2-40B4-BE49-F238E27FC236}">
                <a16:creationId xmlns:a16="http://schemas.microsoft.com/office/drawing/2014/main" id="{9766643B-42EB-C792-006D-A17E86616B6F}"/>
              </a:ext>
            </a:extLst>
          </p:cNvPr>
          <p:cNvPicPr>
            <a:picLocks noChangeAspect="1"/>
          </p:cNvPicPr>
          <p:nvPr/>
        </p:nvPicPr>
        <p:blipFill rotWithShape="1">
          <a:blip r:embed="rId4"/>
          <a:srcRect b="54083"/>
          <a:stretch/>
        </p:blipFill>
        <p:spPr>
          <a:xfrm>
            <a:off x="2592925" y="1583120"/>
            <a:ext cx="8172000" cy="2195300"/>
          </a:xfrm>
          <a:prstGeom prst="rect">
            <a:avLst/>
          </a:prstGeom>
        </p:spPr>
      </p:pic>
      <p:pic>
        <p:nvPicPr>
          <p:cNvPr id="7" name="Picture 6" descr="A stack of books&#10;&#10;Description automatically generated">
            <a:extLst>
              <a:ext uri="{FF2B5EF4-FFF2-40B4-BE49-F238E27FC236}">
                <a16:creationId xmlns:a16="http://schemas.microsoft.com/office/drawing/2014/main" id="{C56E15AA-8292-F72C-49F1-6F8832C0F21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599075" y="4328353"/>
            <a:ext cx="1905537" cy="1905537"/>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2543F96A-40F3-3863-A512-35CBF15A1D6B}"/>
              </a:ext>
            </a:extLst>
          </p:cNvPr>
          <p:cNvPicPr>
            <a:picLocks noChangeAspect="1"/>
          </p:cNvPicPr>
          <p:nvPr/>
        </p:nvPicPr>
        <p:blipFill>
          <a:blip r:embed="rId7"/>
          <a:stretch>
            <a:fillRect/>
          </a:stretch>
        </p:blipFill>
        <p:spPr>
          <a:xfrm>
            <a:off x="5532910" y="5343068"/>
            <a:ext cx="4066165" cy="847118"/>
          </a:xfrm>
          <a:prstGeom prst="rect">
            <a:avLst/>
          </a:prstGeom>
        </p:spPr>
      </p:pic>
      <p:pic>
        <p:nvPicPr>
          <p:cNvPr id="3" name="Picture 2" descr="Icon&#10;&#10;Description automatically generated">
            <a:extLst>
              <a:ext uri="{FF2B5EF4-FFF2-40B4-BE49-F238E27FC236}">
                <a16:creationId xmlns:a16="http://schemas.microsoft.com/office/drawing/2014/main" id="{5522A3C5-B1E2-B126-C5C5-31B7EE005262}"/>
              </a:ext>
            </a:extLst>
          </p:cNvPr>
          <p:cNvPicPr>
            <a:picLocks noChangeAspect="1"/>
          </p:cNvPicPr>
          <p:nvPr/>
        </p:nvPicPr>
        <p:blipFill>
          <a:blip r:embed="rId8"/>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29523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DB7F-ABBE-49C1-0ADE-6EB8600A302F}"/>
              </a:ext>
            </a:extLst>
          </p:cNvPr>
          <p:cNvSpPr>
            <a:spLocks noGrp="1"/>
          </p:cNvSpPr>
          <p:nvPr>
            <p:ph type="title"/>
          </p:nvPr>
        </p:nvSpPr>
        <p:spPr/>
        <p:txBody>
          <a:bodyPr/>
          <a:lstStyle/>
          <a:p>
            <a:r>
              <a:rPr lang="en-US"/>
              <a:t>Our Own Dataset</a:t>
            </a:r>
          </a:p>
        </p:txBody>
      </p:sp>
      <p:pic>
        <p:nvPicPr>
          <p:cNvPr id="10" name="Picture 9" descr="A picture containing text, window&#10;&#10;Description automatically generated">
            <a:extLst>
              <a:ext uri="{FF2B5EF4-FFF2-40B4-BE49-F238E27FC236}">
                <a16:creationId xmlns:a16="http://schemas.microsoft.com/office/drawing/2014/main" id="{3F30CF05-F292-36E6-2578-33DA24CAF0D0}"/>
              </a:ext>
            </a:extLst>
          </p:cNvPr>
          <p:cNvPicPr>
            <a:picLocks noChangeAspect="1"/>
          </p:cNvPicPr>
          <p:nvPr/>
        </p:nvPicPr>
        <p:blipFill rotWithShape="1">
          <a:blip r:embed="rId3"/>
          <a:srcRect t="68508"/>
          <a:stretch/>
        </p:blipFill>
        <p:spPr>
          <a:xfrm>
            <a:off x="2592925" y="3769248"/>
            <a:ext cx="8172000" cy="1505632"/>
          </a:xfrm>
          <a:prstGeom prst="rect">
            <a:avLst/>
          </a:prstGeom>
        </p:spPr>
      </p:pic>
      <p:pic>
        <p:nvPicPr>
          <p:cNvPr id="12" name="Picture 11" descr="A picture containing text, window&#10;&#10;Description automatically generated">
            <a:extLst>
              <a:ext uri="{FF2B5EF4-FFF2-40B4-BE49-F238E27FC236}">
                <a16:creationId xmlns:a16="http://schemas.microsoft.com/office/drawing/2014/main" id="{9766643B-42EB-C792-006D-A17E86616B6F}"/>
              </a:ext>
            </a:extLst>
          </p:cNvPr>
          <p:cNvPicPr>
            <a:picLocks noChangeAspect="1"/>
          </p:cNvPicPr>
          <p:nvPr/>
        </p:nvPicPr>
        <p:blipFill rotWithShape="1">
          <a:blip r:embed="rId4"/>
          <a:srcRect b="54083"/>
          <a:stretch/>
        </p:blipFill>
        <p:spPr>
          <a:xfrm>
            <a:off x="2592925" y="1583120"/>
            <a:ext cx="8172000" cy="2195300"/>
          </a:xfrm>
          <a:prstGeom prst="rect">
            <a:avLst/>
          </a:prstGeom>
        </p:spPr>
      </p:pic>
      <p:sp>
        <p:nvSpPr>
          <p:cNvPr id="4" name="Oval 3">
            <a:extLst>
              <a:ext uri="{FF2B5EF4-FFF2-40B4-BE49-F238E27FC236}">
                <a16:creationId xmlns:a16="http://schemas.microsoft.com/office/drawing/2014/main" id="{F6D42D5D-498C-7B88-A37F-B98FA59CACA5}"/>
              </a:ext>
            </a:extLst>
          </p:cNvPr>
          <p:cNvSpPr>
            <a:spLocks noChangeAspect="1"/>
          </p:cNvSpPr>
          <p:nvPr/>
        </p:nvSpPr>
        <p:spPr>
          <a:xfrm>
            <a:off x="10134924" y="4644888"/>
            <a:ext cx="1260000" cy="12600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+34k tuples</a:t>
            </a:r>
          </a:p>
        </p:txBody>
      </p:sp>
      <p:sp>
        <p:nvSpPr>
          <p:cNvPr id="5" name="TextBox 4">
            <a:extLst>
              <a:ext uri="{FF2B5EF4-FFF2-40B4-BE49-F238E27FC236}">
                <a16:creationId xmlns:a16="http://schemas.microsoft.com/office/drawing/2014/main" id="{F5E349C2-CF20-8E5D-9F32-010FA41D1710}"/>
              </a:ext>
            </a:extLst>
          </p:cNvPr>
          <p:cNvSpPr txBox="1"/>
          <p:nvPr/>
        </p:nvSpPr>
        <p:spPr>
          <a:xfrm>
            <a:off x="2592925" y="5372116"/>
            <a:ext cx="7541999" cy="861774"/>
          </a:xfrm>
          <a:prstGeom prst="rect">
            <a:avLst/>
          </a:prstGeom>
          <a:noFill/>
        </p:spPr>
        <p:txBody>
          <a:bodyPr wrap="square" rtlCol="0">
            <a:spAutoFit/>
          </a:bodyPr>
          <a:lstStyle/>
          <a:p>
            <a:r>
              <a:rPr lang="en-US" sz="1600"/>
              <a:t>Important data to provide farmers with a tool to:</a:t>
            </a:r>
          </a:p>
          <a:p>
            <a:pPr marL="742950" lvl="1" indent="-285750">
              <a:buClr>
                <a:schemeClr val="accent1"/>
              </a:buClr>
              <a:buFont typeface="Arial" panose="020B0604020202020204" pitchFamily="34" charset="0"/>
              <a:buChar char="•"/>
            </a:pPr>
            <a:r>
              <a:rPr lang="en-US" sz="1600" b="1"/>
              <a:t>Compare</a:t>
            </a:r>
            <a:r>
              <a:rPr lang="en-US" sz="1600"/>
              <a:t> what they have done so far </a:t>
            </a:r>
          </a:p>
          <a:p>
            <a:pPr marL="742950" lvl="1" indent="-285750">
              <a:buClr>
                <a:schemeClr val="accent1"/>
              </a:buClr>
              <a:buFont typeface="Arial" panose="020B0604020202020204" pitchFamily="34" charset="0"/>
              <a:buChar char="•"/>
            </a:pPr>
            <a:r>
              <a:rPr lang="en-US" sz="1600" b="1"/>
              <a:t>Choose</a:t>
            </a:r>
            <a:r>
              <a:rPr lang="en-US" sz="1600"/>
              <a:t> their next crop to plant more consciously</a:t>
            </a:r>
            <a:endParaRPr lang="en-US"/>
          </a:p>
        </p:txBody>
      </p:sp>
      <p:pic>
        <p:nvPicPr>
          <p:cNvPr id="3" name="Picture 2" descr="Icon&#10;&#10;Description automatically generated">
            <a:extLst>
              <a:ext uri="{FF2B5EF4-FFF2-40B4-BE49-F238E27FC236}">
                <a16:creationId xmlns:a16="http://schemas.microsoft.com/office/drawing/2014/main" id="{492FACD7-9303-3D48-CF83-8795FBBDC4D2}"/>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141648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758C-3192-DEA2-36DF-C3102316F825}"/>
              </a:ext>
            </a:extLst>
          </p:cNvPr>
          <p:cNvSpPr>
            <a:spLocks noGrp="1"/>
          </p:cNvSpPr>
          <p:nvPr>
            <p:ph type="title"/>
          </p:nvPr>
        </p:nvSpPr>
        <p:spPr/>
        <p:txBody>
          <a:bodyPr/>
          <a:lstStyle/>
          <a:p>
            <a:r>
              <a:rPr lang="en-US"/>
              <a:t>Data Analysis</a:t>
            </a:r>
          </a:p>
        </p:txBody>
      </p:sp>
      <p:pic>
        <p:nvPicPr>
          <p:cNvPr id="4" name="Immagine 4">
            <a:extLst>
              <a:ext uri="{FF2B5EF4-FFF2-40B4-BE49-F238E27FC236}">
                <a16:creationId xmlns:a16="http://schemas.microsoft.com/office/drawing/2014/main" id="{0E2B0A38-B134-E696-5696-27EBC0B3BD78}"/>
              </a:ext>
            </a:extLst>
          </p:cNvPr>
          <p:cNvPicPr>
            <a:picLocks noGrp="1" noChangeAspect="1"/>
          </p:cNvPicPr>
          <p:nvPr>
            <p:ph idx="1"/>
          </p:nvPr>
        </p:nvPicPr>
        <p:blipFill>
          <a:blip r:embed="rId2"/>
          <a:stretch>
            <a:fillRect/>
          </a:stretch>
        </p:blipFill>
        <p:spPr>
          <a:xfrm>
            <a:off x="2592925" y="1905000"/>
            <a:ext cx="7428213" cy="3884945"/>
          </a:xfrm>
          <a:ln>
            <a:solidFill>
              <a:schemeClr val="accent1"/>
            </a:solidFill>
          </a:ln>
          <a:effectLst>
            <a:outerShdw blurRad="292100" dist="139700" dir="2700000" algn="ctr" rotWithShape="0">
              <a:schemeClr val="tx1">
                <a:lumMod val="75000"/>
                <a:lumOff val="25000"/>
                <a:alpha val="65000"/>
              </a:schemeClr>
            </a:outerShdw>
          </a:effectLst>
        </p:spPr>
      </p:pic>
      <p:pic>
        <p:nvPicPr>
          <p:cNvPr id="7" name="Picture 4" descr="Icon&#10;&#10;Description automatically generated">
            <a:extLst>
              <a:ext uri="{FF2B5EF4-FFF2-40B4-BE49-F238E27FC236}">
                <a16:creationId xmlns:a16="http://schemas.microsoft.com/office/drawing/2014/main" id="{E58654D6-9A35-80F2-6318-A4D6737B30EA}"/>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414733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3DB7F-ABBE-49C1-0ADE-6EB8600A302F}"/>
              </a:ext>
            </a:extLst>
          </p:cNvPr>
          <p:cNvSpPr>
            <a:spLocks noGrp="1"/>
          </p:cNvSpPr>
          <p:nvPr>
            <p:ph type="title"/>
          </p:nvPr>
        </p:nvSpPr>
        <p:spPr/>
        <p:txBody>
          <a:bodyPr/>
          <a:lstStyle/>
          <a:p>
            <a:r>
              <a:rPr lang="en-US"/>
              <a:t>Feature Analysis</a:t>
            </a:r>
          </a:p>
        </p:txBody>
      </p:sp>
      <p:grpSp>
        <p:nvGrpSpPr>
          <p:cNvPr id="8" name="Group 7">
            <a:extLst>
              <a:ext uri="{FF2B5EF4-FFF2-40B4-BE49-F238E27FC236}">
                <a16:creationId xmlns:a16="http://schemas.microsoft.com/office/drawing/2014/main" id="{2D10B9BA-1AE8-EA74-2CC1-AB6940BC0712}"/>
              </a:ext>
            </a:extLst>
          </p:cNvPr>
          <p:cNvGrpSpPr>
            <a:grpSpLocks noChangeAspect="1"/>
          </p:cNvGrpSpPr>
          <p:nvPr/>
        </p:nvGrpSpPr>
        <p:grpSpPr>
          <a:xfrm>
            <a:off x="2592925" y="1440000"/>
            <a:ext cx="5617620" cy="4968616"/>
            <a:chOff x="5886992" y="1265274"/>
            <a:chExt cx="5617620" cy="4968616"/>
          </a:xfrm>
          <a:effectLst>
            <a:outerShdw blurRad="292100" dist="139700" dir="2700000" algn="ctr" rotWithShape="0">
              <a:schemeClr val="tx1">
                <a:lumMod val="75000"/>
                <a:lumOff val="25000"/>
                <a:alpha val="65000"/>
              </a:schemeClr>
            </a:outerShdw>
          </a:effectLst>
        </p:grpSpPr>
        <p:sp>
          <p:nvSpPr>
            <p:cNvPr id="6" name="Rectangle 5">
              <a:extLst>
                <a:ext uri="{FF2B5EF4-FFF2-40B4-BE49-F238E27FC236}">
                  <a16:creationId xmlns:a16="http://schemas.microsoft.com/office/drawing/2014/main" id="{18F3D042-0F95-482E-A769-0B2FB8FEB854}"/>
                </a:ext>
              </a:extLst>
            </p:cNvPr>
            <p:cNvSpPr/>
            <p:nvPr/>
          </p:nvSpPr>
          <p:spPr>
            <a:xfrm>
              <a:off x="5886992" y="1265274"/>
              <a:ext cx="5617620" cy="49686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art&#10;&#10;Description automatically generated">
              <a:extLst>
                <a:ext uri="{FF2B5EF4-FFF2-40B4-BE49-F238E27FC236}">
                  <a16:creationId xmlns:a16="http://schemas.microsoft.com/office/drawing/2014/main" id="{56DD7222-2D30-9FAE-06BC-0504C443856D}"/>
                </a:ext>
              </a:extLst>
            </p:cNvPr>
            <p:cNvPicPr>
              <a:picLocks noChangeAspect="1"/>
            </p:cNvPicPr>
            <p:nvPr/>
          </p:nvPicPr>
          <p:blipFill>
            <a:blip r:embed="rId2"/>
            <a:stretch>
              <a:fillRect/>
            </a:stretch>
          </p:blipFill>
          <p:spPr>
            <a:xfrm>
              <a:off x="5933108" y="1283582"/>
              <a:ext cx="5525387" cy="4932000"/>
            </a:xfrm>
            <a:prstGeom prst="rect">
              <a:avLst/>
            </a:prstGeom>
          </p:spPr>
        </p:pic>
      </p:grpSp>
      <p:pic>
        <p:nvPicPr>
          <p:cNvPr id="3" name="Picture 2" descr="Icon&#10;&#10;Description automatically generated">
            <a:extLst>
              <a:ext uri="{FF2B5EF4-FFF2-40B4-BE49-F238E27FC236}">
                <a16:creationId xmlns:a16="http://schemas.microsoft.com/office/drawing/2014/main" id="{B7C10F5D-9755-7493-8127-842067B63117}"/>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50441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758C-3192-DEA2-36DF-C3102316F825}"/>
              </a:ext>
            </a:extLst>
          </p:cNvPr>
          <p:cNvSpPr>
            <a:spLocks noGrp="1"/>
          </p:cNvSpPr>
          <p:nvPr>
            <p:ph type="title"/>
          </p:nvPr>
        </p:nvSpPr>
        <p:spPr/>
        <p:txBody>
          <a:bodyPr/>
          <a:lstStyle/>
          <a:p>
            <a:r>
              <a:rPr lang="en-US"/>
              <a:t>Our dataset</a:t>
            </a:r>
          </a:p>
        </p:txBody>
      </p:sp>
      <p:pic>
        <p:nvPicPr>
          <p:cNvPr id="4" name="Immagine 4">
            <a:extLst>
              <a:ext uri="{FF2B5EF4-FFF2-40B4-BE49-F238E27FC236}">
                <a16:creationId xmlns:a16="http://schemas.microsoft.com/office/drawing/2014/main" id="{28EF07EA-25E3-2BB8-F6FA-8F229B746FE0}"/>
              </a:ext>
            </a:extLst>
          </p:cNvPr>
          <p:cNvPicPr>
            <a:picLocks noChangeAspect="1"/>
          </p:cNvPicPr>
          <p:nvPr/>
        </p:nvPicPr>
        <p:blipFill>
          <a:blip r:embed="rId2"/>
          <a:stretch>
            <a:fillRect/>
          </a:stretch>
        </p:blipFill>
        <p:spPr>
          <a:xfrm>
            <a:off x="2277145" y="1905000"/>
            <a:ext cx="4771623" cy="4262379"/>
          </a:xfrm>
          <a:prstGeom prst="rect">
            <a:avLst/>
          </a:prstGeom>
          <a:ln>
            <a:solidFill>
              <a:schemeClr val="accent1"/>
            </a:solidFill>
          </a:ln>
          <a:effectLst>
            <a:outerShdw blurRad="292100" dist="139700" dir="2700000" algn="ctr" rotWithShape="0">
              <a:schemeClr val="tx1">
                <a:lumMod val="75000"/>
                <a:lumOff val="25000"/>
                <a:alpha val="65000"/>
              </a:schemeClr>
            </a:outerShdw>
          </a:effectLst>
        </p:spPr>
      </p:pic>
      <p:pic>
        <p:nvPicPr>
          <p:cNvPr id="5" name="Immagine 5">
            <a:extLst>
              <a:ext uri="{FF2B5EF4-FFF2-40B4-BE49-F238E27FC236}">
                <a16:creationId xmlns:a16="http://schemas.microsoft.com/office/drawing/2014/main" id="{B52EB16B-2D78-577C-E7BF-C267F83587CE}"/>
              </a:ext>
            </a:extLst>
          </p:cNvPr>
          <p:cNvPicPr>
            <a:picLocks noChangeAspect="1"/>
          </p:cNvPicPr>
          <p:nvPr/>
        </p:nvPicPr>
        <p:blipFill>
          <a:blip r:embed="rId3"/>
          <a:stretch>
            <a:fillRect/>
          </a:stretch>
        </p:blipFill>
        <p:spPr>
          <a:xfrm>
            <a:off x="7859891" y="2204745"/>
            <a:ext cx="3644721" cy="3662888"/>
          </a:xfrm>
          <a:prstGeom prst="rect">
            <a:avLst/>
          </a:prstGeom>
          <a:ln>
            <a:solidFill>
              <a:schemeClr val="accent1"/>
            </a:solidFill>
          </a:ln>
          <a:effectLst>
            <a:outerShdw blurRad="292100" dist="139700" dir="2700000" algn="ctr" rotWithShape="0">
              <a:schemeClr val="tx1">
                <a:lumMod val="75000"/>
                <a:lumOff val="25000"/>
                <a:alpha val="65000"/>
              </a:schemeClr>
            </a:outerShdw>
          </a:effectLst>
        </p:spPr>
      </p:pic>
      <p:sp>
        <p:nvSpPr>
          <p:cNvPr id="6" name="Oval 5">
            <a:extLst>
              <a:ext uri="{FF2B5EF4-FFF2-40B4-BE49-F238E27FC236}">
                <a16:creationId xmlns:a16="http://schemas.microsoft.com/office/drawing/2014/main" id="{E083BBE6-F08E-ECC8-4D3E-084BBC7B1852}"/>
              </a:ext>
            </a:extLst>
          </p:cNvPr>
          <p:cNvSpPr/>
          <p:nvPr/>
        </p:nvSpPr>
        <p:spPr>
          <a:xfrm>
            <a:off x="5401340" y="5010651"/>
            <a:ext cx="1222744" cy="1223239"/>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20882C-D760-4998-C72D-6AF6DD96740E}"/>
              </a:ext>
            </a:extLst>
          </p:cNvPr>
          <p:cNvCxnSpPr>
            <a:cxnSpLocks/>
          </p:cNvCxnSpPr>
          <p:nvPr/>
        </p:nvCxnSpPr>
        <p:spPr>
          <a:xfrm flipV="1">
            <a:off x="5613991" y="2204745"/>
            <a:ext cx="2245900" cy="2973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C37262-DF06-4073-4844-2DF1607B5838}"/>
              </a:ext>
            </a:extLst>
          </p:cNvPr>
          <p:cNvCxnSpPr>
            <a:cxnSpLocks/>
            <a:stCxn id="6" idx="4"/>
          </p:cNvCxnSpPr>
          <p:nvPr/>
        </p:nvCxnSpPr>
        <p:spPr>
          <a:xfrm flipV="1">
            <a:off x="6012712" y="5867633"/>
            <a:ext cx="5491900" cy="366257"/>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Icon&#10;&#10;Description automatically generated">
            <a:extLst>
              <a:ext uri="{FF2B5EF4-FFF2-40B4-BE49-F238E27FC236}">
                <a16:creationId xmlns:a16="http://schemas.microsoft.com/office/drawing/2014/main" id="{F13A8F88-0A1C-3B57-4572-EB3063501A6C}"/>
              </a:ext>
            </a:extLst>
          </p:cNvPr>
          <p:cNvPicPr>
            <a:picLocks noChangeAspect="1"/>
          </p:cNvPicPr>
          <p:nvPr/>
        </p:nvPicPr>
        <p:blipFill>
          <a:blip r:embed="rId4"/>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740621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25A536-C161-8CC5-1176-A11227F69FD2}"/>
              </a:ext>
            </a:extLst>
          </p:cNvPr>
          <p:cNvSpPr>
            <a:spLocks noGrp="1"/>
          </p:cNvSpPr>
          <p:nvPr>
            <p:ph type="title"/>
          </p:nvPr>
        </p:nvSpPr>
        <p:spPr/>
        <p:txBody>
          <a:bodyPr/>
          <a:lstStyle/>
          <a:p>
            <a:r>
              <a:rPr lang="en-US"/>
              <a:t>What To Do with this New Dataset</a:t>
            </a:r>
          </a:p>
        </p:txBody>
      </p:sp>
      <p:sp>
        <p:nvSpPr>
          <p:cNvPr id="3" name="Segnaposto contenuto 2">
            <a:extLst>
              <a:ext uri="{FF2B5EF4-FFF2-40B4-BE49-F238E27FC236}">
                <a16:creationId xmlns:a16="http://schemas.microsoft.com/office/drawing/2014/main" id="{0A4A62F5-4A2D-24D9-CA66-D911A16F2FE4}"/>
              </a:ext>
            </a:extLst>
          </p:cNvPr>
          <p:cNvSpPr>
            <a:spLocks noGrp="1"/>
          </p:cNvSpPr>
          <p:nvPr>
            <p:ph idx="1"/>
          </p:nvPr>
        </p:nvSpPr>
        <p:spPr>
          <a:xfrm>
            <a:off x="2589212" y="2133600"/>
            <a:ext cx="8915400" cy="4008531"/>
          </a:xfrm>
        </p:spPr>
        <p:txBody>
          <a:bodyPr vert="horz" lIns="91440" tIns="45720" rIns="91440" bIns="45720" rtlCol="0" anchor="t">
            <a:normAutofit/>
          </a:bodyPr>
          <a:lstStyle/>
          <a:p>
            <a:pPr>
              <a:buFont typeface="Arial" panose="020B0604020202020204" pitchFamily="34" charset="0"/>
              <a:buChar char="•"/>
            </a:pPr>
            <a:r>
              <a:rPr lang="en-US"/>
              <a:t>We want to suggest the best crops that fits the best the environmental conditions and use of fertilizers </a:t>
            </a:r>
          </a:p>
          <a:p>
            <a:pPr>
              <a:buFont typeface="Arial" panose="020B0604020202020204" pitchFamily="34" charset="0"/>
              <a:buChar char="•"/>
            </a:pPr>
            <a:r>
              <a:rPr lang="en-US"/>
              <a:t>For the same conditions it would be possible to plant different type of crops so...</a:t>
            </a:r>
          </a:p>
          <a:p>
            <a:pPr>
              <a:buFont typeface="Arial" panose="020B0604020202020204" pitchFamily="34" charset="0"/>
              <a:buChar char="•"/>
            </a:pPr>
            <a:r>
              <a:rPr lang="en-US"/>
              <a:t>… we've classified them by grouping into clusters</a:t>
            </a:r>
          </a:p>
          <a:p>
            <a:pPr>
              <a:buFont typeface="Arial" panose="020B0604020202020204" pitchFamily="34" charset="0"/>
              <a:buChar char="•"/>
            </a:pPr>
            <a:r>
              <a:rPr lang="en-US"/>
              <a:t>We've used different and mixed techniques to see and compare different results</a:t>
            </a:r>
          </a:p>
          <a:p>
            <a:pPr lvl="1">
              <a:buFont typeface="Arial" panose="020B0604020202020204" pitchFamily="34" charset="0"/>
              <a:buChar char="•"/>
            </a:pPr>
            <a:r>
              <a:rPr lang="en-US"/>
              <a:t>Data normalization</a:t>
            </a:r>
          </a:p>
          <a:p>
            <a:pPr lvl="1">
              <a:buFont typeface="Arial" panose="020B0604020202020204" pitchFamily="34" charset="0"/>
              <a:buChar char="•"/>
            </a:pPr>
            <a:r>
              <a:rPr lang="en-US"/>
              <a:t>PCA</a:t>
            </a:r>
          </a:p>
          <a:p>
            <a:pPr lvl="1">
              <a:buFont typeface="Arial" panose="020B0604020202020204" pitchFamily="34" charset="0"/>
              <a:buChar char="•"/>
            </a:pPr>
            <a:r>
              <a:rPr lang="en-US"/>
              <a:t>Agglomerative Clustering</a:t>
            </a:r>
          </a:p>
          <a:p>
            <a:pPr lvl="1">
              <a:buFont typeface="Arial" panose="020B0604020202020204" pitchFamily="34" charset="0"/>
              <a:buChar char="•"/>
            </a:pPr>
            <a:r>
              <a:rPr lang="en-US"/>
              <a:t>K-means</a:t>
            </a:r>
          </a:p>
        </p:txBody>
      </p:sp>
      <p:pic>
        <p:nvPicPr>
          <p:cNvPr id="5" name="Picture 4" descr="Icon&#10;&#10;Description automatically generated">
            <a:extLst>
              <a:ext uri="{FF2B5EF4-FFF2-40B4-BE49-F238E27FC236}">
                <a16:creationId xmlns:a16="http://schemas.microsoft.com/office/drawing/2014/main" id="{E2CA7651-6199-DE35-923D-B73F85A15591}"/>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9370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16">
            <a:extLst>
              <a:ext uri="{FF2B5EF4-FFF2-40B4-BE49-F238E27FC236}">
                <a16:creationId xmlns:a16="http://schemas.microsoft.com/office/drawing/2014/main" id="{EBB16496-D6CF-AFDD-09FA-962857221F08}"/>
              </a:ext>
            </a:extLst>
          </p:cNvPr>
          <p:cNvPicPr>
            <a:picLocks noChangeAspect="1"/>
          </p:cNvPicPr>
          <p:nvPr/>
        </p:nvPicPr>
        <p:blipFill rotWithShape="1">
          <a:blip r:embed="rId3"/>
          <a:srcRect t="1108" r="-2" b="-2"/>
          <a:stretch/>
        </p:blipFill>
        <p:spPr>
          <a:xfrm>
            <a:off x="2592484" y="2694595"/>
            <a:ext cx="4353435" cy="3058352"/>
          </a:xfrm>
          <a:prstGeom prst="rect">
            <a:avLst/>
          </a:prstGeom>
          <a:ln>
            <a:solidFill>
              <a:schemeClr val="accent1"/>
            </a:solidFill>
          </a:ln>
          <a:effectLst>
            <a:outerShdw blurRad="292100" dist="139700" dir="2700000" algn="ctr" rotWithShape="0">
              <a:schemeClr val="tx1">
                <a:lumMod val="75000"/>
                <a:lumOff val="25000"/>
                <a:alpha val="65000"/>
              </a:schemeClr>
            </a:outerShdw>
          </a:effectLst>
        </p:spPr>
      </p:pic>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p:txBody>
          <a:bodyPr/>
          <a:lstStyle/>
          <a:p>
            <a:r>
              <a:rPr lang="it-IT">
                <a:ea typeface="+mj-lt"/>
                <a:cs typeface="+mj-lt"/>
              </a:rPr>
              <a:t>Clustering </a:t>
            </a:r>
            <a:endParaRPr lang="it-IT"/>
          </a:p>
          <a:p>
            <a:r>
              <a:rPr lang="en-US" sz="2400"/>
              <a:t>w/ and w/o PCA</a:t>
            </a:r>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589212" y="1969475"/>
            <a:ext cx="3992732" cy="576262"/>
          </a:xfrm>
        </p:spPr>
        <p:txBody>
          <a:bodyPr/>
          <a:lstStyle/>
          <a:p>
            <a:r>
              <a:rPr lang="it-IT">
                <a:ea typeface="+mn-lt"/>
                <a:cs typeface="+mn-lt"/>
              </a:rPr>
              <a:t>AC w/ PCA</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166957" y="1969475"/>
            <a:ext cx="3999001" cy="576262"/>
          </a:xfrm>
        </p:spPr>
        <p:txBody>
          <a:bodyPr/>
          <a:lstStyle/>
          <a:p>
            <a:r>
              <a:rPr lang="it-IT">
                <a:ea typeface="+mn-lt"/>
                <a:cs typeface="+mn-lt"/>
              </a:rPr>
              <a:t>KM w/o PCA</a:t>
            </a:r>
          </a:p>
        </p:txBody>
      </p:sp>
      <p:pic>
        <p:nvPicPr>
          <p:cNvPr id="7" name="Immagine 8">
            <a:extLst>
              <a:ext uri="{FF2B5EF4-FFF2-40B4-BE49-F238E27FC236}">
                <a16:creationId xmlns:a16="http://schemas.microsoft.com/office/drawing/2014/main" id="{72CD962C-CE3D-A8EA-51CB-7E49901857E2}"/>
              </a:ext>
            </a:extLst>
          </p:cNvPr>
          <p:cNvPicPr>
            <a:picLocks noGrp="1" noChangeAspect="1"/>
          </p:cNvPicPr>
          <p:nvPr>
            <p:ph sz="quarter" idx="4"/>
          </p:nvPr>
        </p:nvPicPr>
        <p:blipFill>
          <a:blip r:embed="rId4"/>
          <a:stretch>
            <a:fillRect/>
          </a:stretch>
        </p:blipFill>
        <p:spPr>
          <a:xfrm>
            <a:off x="7166957" y="2692725"/>
            <a:ext cx="4338674" cy="3060086"/>
          </a:xfrm>
          <a:ln>
            <a:solidFill>
              <a:schemeClr val="accent1"/>
            </a:solidFill>
          </a:ln>
          <a:effectLst>
            <a:outerShdw blurRad="292100" dist="139700" dir="2700000" algn="ctr" rotWithShape="0">
              <a:schemeClr val="tx1">
                <a:lumMod val="75000"/>
                <a:lumOff val="25000"/>
                <a:alpha val="65000"/>
              </a:schemeClr>
            </a:outerShdw>
          </a:effectLst>
        </p:spPr>
      </p:pic>
      <p:pic>
        <p:nvPicPr>
          <p:cNvPr id="8" name="Picture 4" descr="Icon&#10;&#10;Description automatically generated">
            <a:extLst>
              <a:ext uri="{FF2B5EF4-FFF2-40B4-BE49-F238E27FC236}">
                <a16:creationId xmlns:a16="http://schemas.microsoft.com/office/drawing/2014/main" id="{6FF63220-2E81-5F43-FEB4-6F8FF7EBF837}"/>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1948816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p:txBody>
          <a:bodyPr/>
          <a:lstStyle/>
          <a:p>
            <a:r>
              <a:rPr lang="it-IT">
                <a:ea typeface="+mj-lt"/>
                <a:cs typeface="+mj-lt"/>
              </a:rPr>
              <a:t>Clustering </a:t>
            </a:r>
            <a:endParaRPr lang="it-IT"/>
          </a:p>
          <a:p>
            <a:r>
              <a:rPr lang="it-IT" sz="2400">
                <a:ea typeface="+mj-lt"/>
                <a:cs typeface="+mj-lt"/>
              </a:rPr>
              <a:t>w/ and w/o PCA </a:t>
            </a:r>
            <a:endParaRPr lang="it-IT"/>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765773" y="2181600"/>
            <a:ext cx="3992732" cy="576262"/>
          </a:xfrm>
        </p:spPr>
        <p:txBody>
          <a:bodyPr/>
          <a:lstStyle/>
          <a:p>
            <a:r>
              <a:rPr lang="it-IT"/>
              <a:t>AC </a:t>
            </a:r>
            <a:r>
              <a:rPr lang="it-IT" err="1"/>
              <a:t>w</a:t>
            </a:r>
            <a:r>
              <a:rPr lang="it-IT"/>
              <a:t>/ PCA</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334225" y="2181600"/>
            <a:ext cx="3999001" cy="576262"/>
          </a:xfrm>
        </p:spPr>
        <p:txBody>
          <a:bodyPr/>
          <a:lstStyle/>
          <a:p>
            <a:r>
              <a:rPr lang="it-IT"/>
              <a:t>KM </a:t>
            </a:r>
            <a:r>
              <a:rPr lang="it-IT" err="1"/>
              <a:t>w</a:t>
            </a:r>
            <a:r>
              <a:rPr lang="it-IT"/>
              <a:t>/o PCA</a:t>
            </a:r>
          </a:p>
        </p:txBody>
      </p:sp>
      <p:pic>
        <p:nvPicPr>
          <p:cNvPr id="13" name="Immagine 13">
            <a:extLst>
              <a:ext uri="{FF2B5EF4-FFF2-40B4-BE49-F238E27FC236}">
                <a16:creationId xmlns:a16="http://schemas.microsoft.com/office/drawing/2014/main" id="{918B042A-E4FB-43E1-C861-5EE48E8D3993}"/>
              </a:ext>
            </a:extLst>
          </p:cNvPr>
          <p:cNvPicPr>
            <a:picLocks noGrp="1" noChangeAspect="1"/>
          </p:cNvPicPr>
          <p:nvPr>
            <p:ph sz="half" idx="2"/>
          </p:nvPr>
        </p:nvPicPr>
        <p:blipFill>
          <a:blip r:embed="rId3"/>
          <a:stretch>
            <a:fillRect/>
          </a:stretch>
        </p:blipFill>
        <p:spPr>
          <a:xfrm>
            <a:off x="2765773" y="2969847"/>
            <a:ext cx="4342893" cy="1824640"/>
          </a:xfrm>
          <a:ln>
            <a:solidFill>
              <a:schemeClr val="accent1"/>
            </a:solidFill>
          </a:ln>
          <a:effectLst>
            <a:outerShdw blurRad="292100" dist="139700" dir="2700000" algn="ctr" rotWithShape="0">
              <a:schemeClr val="tx1">
                <a:lumMod val="75000"/>
                <a:lumOff val="25000"/>
                <a:alpha val="65000"/>
              </a:schemeClr>
            </a:outerShdw>
          </a:effectLst>
        </p:spPr>
      </p:pic>
      <p:pic>
        <p:nvPicPr>
          <p:cNvPr id="16" name="Immagine 16">
            <a:extLst>
              <a:ext uri="{FF2B5EF4-FFF2-40B4-BE49-F238E27FC236}">
                <a16:creationId xmlns:a16="http://schemas.microsoft.com/office/drawing/2014/main" id="{C69B044D-E6FE-27A3-1F86-AA93828946FA}"/>
              </a:ext>
            </a:extLst>
          </p:cNvPr>
          <p:cNvPicPr>
            <a:picLocks noGrp="1" noChangeAspect="1"/>
          </p:cNvPicPr>
          <p:nvPr>
            <p:ph sz="quarter" idx="4"/>
          </p:nvPr>
        </p:nvPicPr>
        <p:blipFill>
          <a:blip r:embed="rId4"/>
          <a:stretch>
            <a:fillRect/>
          </a:stretch>
        </p:blipFill>
        <p:spPr>
          <a:xfrm>
            <a:off x="7334225" y="2968815"/>
            <a:ext cx="4338674" cy="1820248"/>
          </a:xfrm>
          <a:ln>
            <a:solidFill>
              <a:schemeClr val="accent1"/>
            </a:solidFill>
          </a:ln>
          <a:effectLst>
            <a:outerShdw blurRad="292100" dist="139700" dir="2700000" algn="ctr" rotWithShape="0">
              <a:schemeClr val="tx1">
                <a:lumMod val="75000"/>
                <a:lumOff val="25000"/>
                <a:alpha val="65000"/>
              </a:schemeClr>
            </a:outerShdw>
          </a:effectLst>
        </p:spPr>
      </p:pic>
      <p:sp>
        <p:nvSpPr>
          <p:cNvPr id="17" name="CasellaDiTesto 16">
            <a:extLst>
              <a:ext uri="{FF2B5EF4-FFF2-40B4-BE49-F238E27FC236}">
                <a16:creationId xmlns:a16="http://schemas.microsoft.com/office/drawing/2014/main" id="{FAE33937-EEA0-A16C-E3CA-CE9F50C6971B}"/>
              </a:ext>
            </a:extLst>
          </p:cNvPr>
          <p:cNvSpPr txBox="1"/>
          <p:nvPr/>
        </p:nvSpPr>
        <p:spPr>
          <a:xfrm>
            <a:off x="2592658" y="5417633"/>
            <a:ext cx="91625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distribution graphs for Temperature and Rainfall clearly shows that for each cluster, in both cases, the crops are almost equally distributed.</a:t>
            </a:r>
          </a:p>
        </p:txBody>
      </p:sp>
      <p:pic>
        <p:nvPicPr>
          <p:cNvPr id="6" name="Picture 4" descr="Icon&#10;&#10;Description automatically generated">
            <a:extLst>
              <a:ext uri="{FF2B5EF4-FFF2-40B4-BE49-F238E27FC236}">
                <a16:creationId xmlns:a16="http://schemas.microsoft.com/office/drawing/2014/main" id="{1DE435B5-0116-EDA3-9383-45011080BAE0}"/>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52560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a:xfrm>
            <a:off x="2592924" y="624110"/>
            <a:ext cx="8911687" cy="1471390"/>
          </a:xfrm>
        </p:spPr>
        <p:txBody>
          <a:bodyPr>
            <a:normAutofit/>
          </a:bodyPr>
          <a:lstStyle/>
          <a:p>
            <a:r>
              <a:rPr lang="it-IT">
                <a:ea typeface="+mj-lt"/>
                <a:cs typeface="+mj-lt"/>
              </a:rPr>
              <a:t>Clustering </a:t>
            </a:r>
            <a:endParaRPr lang="it-IT"/>
          </a:p>
          <a:p>
            <a:r>
              <a:rPr lang="it-IT" sz="2400">
                <a:ea typeface="+mj-lt"/>
                <a:cs typeface="+mj-lt"/>
              </a:rPr>
              <a:t>w/ and w/o PCA</a:t>
            </a:r>
            <a:br>
              <a:rPr lang="it-IT" sz="2400">
                <a:ea typeface="+mj-lt"/>
                <a:cs typeface="+mj-lt"/>
              </a:rPr>
            </a:br>
            <a:endParaRPr lang="it-IT" sz="1800">
              <a:ea typeface="+mj-lt"/>
              <a:cs typeface="+mj-lt"/>
            </a:endParaRPr>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765773" y="2181142"/>
            <a:ext cx="3992732" cy="576262"/>
          </a:xfrm>
        </p:spPr>
        <p:txBody>
          <a:bodyPr/>
          <a:lstStyle/>
          <a:p>
            <a:r>
              <a:rPr lang="it-IT"/>
              <a:t>AC </a:t>
            </a:r>
            <a:r>
              <a:rPr lang="it-IT" err="1"/>
              <a:t>w</a:t>
            </a:r>
            <a:r>
              <a:rPr lang="it-IT"/>
              <a:t>/ PCA</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334225" y="2181142"/>
            <a:ext cx="3999001" cy="576262"/>
          </a:xfrm>
        </p:spPr>
        <p:txBody>
          <a:bodyPr/>
          <a:lstStyle/>
          <a:p>
            <a:r>
              <a:rPr lang="it-IT"/>
              <a:t>KM w/o PCA</a:t>
            </a:r>
          </a:p>
        </p:txBody>
      </p:sp>
      <p:sp>
        <p:nvSpPr>
          <p:cNvPr id="17" name="CasellaDiTesto 16">
            <a:extLst>
              <a:ext uri="{FF2B5EF4-FFF2-40B4-BE49-F238E27FC236}">
                <a16:creationId xmlns:a16="http://schemas.microsoft.com/office/drawing/2014/main" id="{FAE33937-EEA0-A16C-E3CA-CE9F50C6971B}"/>
              </a:ext>
            </a:extLst>
          </p:cNvPr>
          <p:cNvSpPr txBox="1"/>
          <p:nvPr/>
        </p:nvSpPr>
        <p:spPr>
          <a:xfrm>
            <a:off x="2592658" y="5417633"/>
            <a:ext cx="9162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distribution graphs for minimum Phosphorous and maximum Phosphorous shows that, for each cluster, in both cases, a cluster is defined by the values of this two features.</a:t>
            </a:r>
          </a:p>
        </p:txBody>
      </p:sp>
      <p:pic>
        <p:nvPicPr>
          <p:cNvPr id="18" name="Immagine 18">
            <a:extLst>
              <a:ext uri="{FF2B5EF4-FFF2-40B4-BE49-F238E27FC236}">
                <a16:creationId xmlns:a16="http://schemas.microsoft.com/office/drawing/2014/main" id="{14227D25-9711-E5D3-BD98-CD3D7334E6C4}"/>
              </a:ext>
            </a:extLst>
          </p:cNvPr>
          <p:cNvPicPr>
            <a:picLocks noGrp="1" noChangeAspect="1"/>
          </p:cNvPicPr>
          <p:nvPr>
            <p:ph sz="quarter" idx="4"/>
          </p:nvPr>
        </p:nvPicPr>
        <p:blipFill>
          <a:blip r:embed="rId3"/>
          <a:stretch>
            <a:fillRect/>
          </a:stretch>
        </p:blipFill>
        <p:spPr>
          <a:xfrm>
            <a:off x="7334225" y="2938045"/>
            <a:ext cx="4338674" cy="2123398"/>
          </a:xfrm>
          <a:ln>
            <a:solidFill>
              <a:schemeClr val="accent1"/>
            </a:solidFill>
          </a:ln>
          <a:effectLst>
            <a:outerShdw blurRad="292100" dist="139700" dir="2700000" algn="ctr" rotWithShape="0">
              <a:schemeClr val="tx1">
                <a:lumMod val="75000"/>
                <a:lumOff val="25000"/>
                <a:alpha val="65000"/>
              </a:schemeClr>
            </a:outerShdw>
          </a:effectLst>
        </p:spPr>
      </p:pic>
      <p:pic>
        <p:nvPicPr>
          <p:cNvPr id="15" name="Immagine 17">
            <a:extLst>
              <a:ext uri="{FF2B5EF4-FFF2-40B4-BE49-F238E27FC236}">
                <a16:creationId xmlns:a16="http://schemas.microsoft.com/office/drawing/2014/main" id="{FECA61D5-CECC-0B8D-85CA-903FEE3ADB6F}"/>
              </a:ext>
            </a:extLst>
          </p:cNvPr>
          <p:cNvPicPr>
            <a:picLocks noGrp="1" noChangeAspect="1"/>
          </p:cNvPicPr>
          <p:nvPr>
            <p:ph sz="half" idx="2"/>
          </p:nvPr>
        </p:nvPicPr>
        <p:blipFill>
          <a:blip r:embed="rId4"/>
          <a:stretch>
            <a:fillRect/>
          </a:stretch>
        </p:blipFill>
        <p:spPr>
          <a:xfrm>
            <a:off x="2765773" y="2940240"/>
            <a:ext cx="4342893" cy="2125463"/>
          </a:xfrm>
          <a:ln>
            <a:solidFill>
              <a:schemeClr val="accent1"/>
            </a:solidFill>
          </a:ln>
          <a:effectLst>
            <a:outerShdw blurRad="292100" dist="139700" dir="2700000" algn="ctr" rotWithShape="0">
              <a:schemeClr val="tx1">
                <a:lumMod val="75000"/>
                <a:lumOff val="25000"/>
                <a:alpha val="65000"/>
              </a:schemeClr>
            </a:outerShdw>
          </a:effectLst>
        </p:spPr>
      </p:pic>
      <p:pic>
        <p:nvPicPr>
          <p:cNvPr id="6" name="Picture 4" descr="Icon&#10;&#10;Description automatically generated">
            <a:extLst>
              <a:ext uri="{FF2B5EF4-FFF2-40B4-BE49-F238E27FC236}">
                <a16:creationId xmlns:a16="http://schemas.microsoft.com/office/drawing/2014/main" id="{3A04AB47-F491-AFEB-D0B0-0A379F06A9BC}"/>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9468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a:xfrm>
            <a:off x="2592924" y="624110"/>
            <a:ext cx="8911687" cy="1073072"/>
          </a:xfrm>
        </p:spPr>
        <p:txBody>
          <a:bodyPr>
            <a:normAutofit/>
          </a:bodyPr>
          <a:lstStyle/>
          <a:p>
            <a:r>
              <a:rPr lang="en-US">
                <a:ea typeface="+mj-lt"/>
                <a:cs typeface="+mj-lt"/>
              </a:rPr>
              <a:t>Clustering </a:t>
            </a:r>
            <a:br>
              <a:rPr lang="en-US">
                <a:ea typeface="+mj-lt"/>
                <a:cs typeface="+mj-lt"/>
              </a:rPr>
            </a:br>
            <a:r>
              <a:rPr lang="en-US" sz="2400"/>
              <a:t>Crops per KM w/o PCA</a:t>
            </a:r>
          </a:p>
        </p:txBody>
      </p:sp>
      <p:sp>
        <p:nvSpPr>
          <p:cNvPr id="6" name="Segnaposto testo 5">
            <a:extLst>
              <a:ext uri="{FF2B5EF4-FFF2-40B4-BE49-F238E27FC236}">
                <a16:creationId xmlns:a16="http://schemas.microsoft.com/office/drawing/2014/main" id="{D4D356C3-261C-0BCA-A633-E5224241B4AA}"/>
              </a:ext>
            </a:extLst>
          </p:cNvPr>
          <p:cNvSpPr>
            <a:spLocks noGrp="1"/>
          </p:cNvSpPr>
          <p:nvPr>
            <p:ph type="body" idx="1"/>
          </p:nvPr>
        </p:nvSpPr>
        <p:spPr>
          <a:xfrm>
            <a:off x="2589212" y="1622288"/>
            <a:ext cx="3992732" cy="576262"/>
          </a:xfrm>
        </p:spPr>
        <p:txBody>
          <a:bodyPr/>
          <a:lstStyle/>
          <a:p>
            <a:r>
              <a:rPr lang="it-IT"/>
              <a:t>Cluster 0</a:t>
            </a:r>
          </a:p>
        </p:txBody>
      </p:sp>
      <p:sp>
        <p:nvSpPr>
          <p:cNvPr id="8" name="Segnaposto contenuto 7">
            <a:extLst>
              <a:ext uri="{FF2B5EF4-FFF2-40B4-BE49-F238E27FC236}">
                <a16:creationId xmlns:a16="http://schemas.microsoft.com/office/drawing/2014/main" id="{88719A31-5E02-4742-05A1-F577B900AA8C}"/>
              </a:ext>
            </a:extLst>
          </p:cNvPr>
          <p:cNvSpPr>
            <a:spLocks noGrp="1"/>
          </p:cNvSpPr>
          <p:nvPr>
            <p:ph sz="half" idx="2"/>
          </p:nvPr>
        </p:nvSpPr>
        <p:spPr>
          <a:xfrm>
            <a:off x="2589212" y="5483370"/>
            <a:ext cx="4342893" cy="653231"/>
          </a:xfrm>
          <a:solidFill>
            <a:srgbClr val="FF0000">
              <a:alpha val="29804"/>
            </a:srgbClr>
          </a:solidFill>
          <a:ln>
            <a:solidFill>
              <a:srgbClr val="FF0000"/>
            </a:solidFill>
          </a:ln>
        </p:spPr>
        <p:txBody>
          <a:bodyPr vert="horz" lIns="91440" tIns="45720" rIns="91440" bIns="45720" rtlCol="0" anchor="t">
            <a:normAutofit/>
          </a:bodyPr>
          <a:lstStyle/>
          <a:p>
            <a:pPr marL="0" indent="0">
              <a:buNone/>
            </a:pPr>
            <a:r>
              <a:rPr lang="en-US" sz="1400">
                <a:ea typeface="+mn-lt"/>
                <a:cs typeface="+mn-lt"/>
              </a:rPr>
              <a:t>Sugarcane, Grapes, Mango, Orange</a:t>
            </a:r>
          </a:p>
          <a:p>
            <a:pPr marL="0" indent="0">
              <a:buNone/>
            </a:pPr>
            <a:r>
              <a:rPr lang="en-US" sz="1400" b="1">
                <a:solidFill>
                  <a:srgbClr val="FF0000"/>
                </a:solidFill>
                <a:ea typeface="+mn-lt"/>
                <a:cs typeface="+mn-lt"/>
              </a:rPr>
              <a:t>N (30-120) - P(60-80) - K (50-90)           kg/ha</a:t>
            </a:r>
            <a:endParaRPr lang="en-US" sz="1400" b="1">
              <a:ea typeface="+mn-lt"/>
              <a:cs typeface="+mn-lt"/>
            </a:endParaRPr>
          </a:p>
        </p:txBody>
      </p:sp>
      <p:sp>
        <p:nvSpPr>
          <p:cNvPr id="10" name="Segnaposto testo 9">
            <a:extLst>
              <a:ext uri="{FF2B5EF4-FFF2-40B4-BE49-F238E27FC236}">
                <a16:creationId xmlns:a16="http://schemas.microsoft.com/office/drawing/2014/main" id="{C6BE7B6D-F700-7E13-F907-735B4ACA3533}"/>
              </a:ext>
            </a:extLst>
          </p:cNvPr>
          <p:cNvSpPr>
            <a:spLocks noGrp="1"/>
          </p:cNvSpPr>
          <p:nvPr>
            <p:ph type="body" sz="quarter" idx="3"/>
          </p:nvPr>
        </p:nvSpPr>
        <p:spPr>
          <a:xfrm>
            <a:off x="7166957" y="1622288"/>
            <a:ext cx="3999001" cy="576262"/>
          </a:xfrm>
        </p:spPr>
        <p:txBody>
          <a:bodyPr/>
          <a:lstStyle/>
          <a:p>
            <a:r>
              <a:rPr lang="it-IT"/>
              <a:t>Cluster 2</a:t>
            </a:r>
          </a:p>
        </p:txBody>
      </p:sp>
      <p:sp>
        <p:nvSpPr>
          <p:cNvPr id="14" name="Segnaposto contenuto 13">
            <a:extLst>
              <a:ext uri="{FF2B5EF4-FFF2-40B4-BE49-F238E27FC236}">
                <a16:creationId xmlns:a16="http://schemas.microsoft.com/office/drawing/2014/main" id="{5B37220E-7D78-FB20-7841-C1B5F7D51595}"/>
              </a:ext>
            </a:extLst>
          </p:cNvPr>
          <p:cNvSpPr>
            <a:spLocks noGrp="1"/>
          </p:cNvSpPr>
          <p:nvPr>
            <p:ph sz="quarter" idx="4"/>
          </p:nvPr>
        </p:nvSpPr>
        <p:spPr>
          <a:xfrm>
            <a:off x="7166957" y="2207072"/>
            <a:ext cx="4338674" cy="1291200"/>
          </a:xfrm>
          <a:solidFill>
            <a:srgbClr val="00B050">
              <a:alpha val="29804"/>
            </a:srgbClr>
          </a:solidFill>
          <a:ln>
            <a:solidFill>
              <a:schemeClr val="accent1"/>
            </a:solidFill>
          </a:ln>
        </p:spPr>
        <p:txBody>
          <a:bodyPr vert="horz" lIns="91440" tIns="45720" rIns="91440" bIns="45720" rtlCol="0" anchor="t">
            <a:normAutofit/>
          </a:bodyPr>
          <a:lstStyle/>
          <a:p>
            <a:pPr marL="0" indent="0">
              <a:buNone/>
            </a:pPr>
            <a:r>
              <a:rPr lang="en-US" sz="1400">
                <a:ea typeface="+mn-lt"/>
                <a:cs typeface="+mn-lt"/>
              </a:rPr>
              <a:t>Tobacco, Dry chillies, Dry ginger, Tapioca, Cashewnut, Cardamom, Sunflower, Cauliflower, Peas &amp; beans (Pulses), Brinjal, Maize, Watermelon, Drumstick</a:t>
            </a:r>
          </a:p>
          <a:p>
            <a:pPr marL="0" indent="0">
              <a:buNone/>
            </a:pPr>
            <a:r>
              <a:rPr lang="en-US" sz="1400" b="1">
                <a:solidFill>
                  <a:schemeClr val="accent1"/>
                </a:solidFill>
                <a:ea typeface="+mn-lt"/>
                <a:cs typeface="+mn-lt"/>
              </a:rPr>
              <a:t>N (150-350) - P (60-100) - K (60-120)       kg/ha</a:t>
            </a:r>
          </a:p>
        </p:txBody>
      </p:sp>
      <p:sp>
        <p:nvSpPr>
          <p:cNvPr id="3" name="Segnaposto testo 5">
            <a:extLst>
              <a:ext uri="{FF2B5EF4-FFF2-40B4-BE49-F238E27FC236}">
                <a16:creationId xmlns:a16="http://schemas.microsoft.com/office/drawing/2014/main" id="{06700E3C-76CB-D3EF-A147-9D76D03FF4B5}"/>
              </a:ext>
            </a:extLst>
          </p:cNvPr>
          <p:cNvSpPr txBox="1">
            <a:spLocks/>
          </p:cNvSpPr>
          <p:nvPr/>
        </p:nvSpPr>
        <p:spPr>
          <a:xfrm>
            <a:off x="2589212" y="4911670"/>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r>
              <a:rPr lang="it-IT"/>
              <a:t>Cluster 1</a:t>
            </a:r>
          </a:p>
        </p:txBody>
      </p:sp>
      <p:sp>
        <p:nvSpPr>
          <p:cNvPr id="4" name="Segnaposto contenuto 7">
            <a:extLst>
              <a:ext uri="{FF2B5EF4-FFF2-40B4-BE49-F238E27FC236}">
                <a16:creationId xmlns:a16="http://schemas.microsoft.com/office/drawing/2014/main" id="{D71FA30A-9361-27B8-5FF8-E28FBADE8185}"/>
              </a:ext>
            </a:extLst>
          </p:cNvPr>
          <p:cNvSpPr txBox="1">
            <a:spLocks/>
          </p:cNvSpPr>
          <p:nvPr/>
        </p:nvSpPr>
        <p:spPr>
          <a:xfrm>
            <a:off x="2589212" y="2207071"/>
            <a:ext cx="4342893" cy="2650718"/>
          </a:xfrm>
          <a:prstGeom prst="rect">
            <a:avLst/>
          </a:prstGeom>
          <a:solidFill>
            <a:srgbClr val="404040">
              <a:alpha val="29804"/>
            </a:srgbClr>
          </a:solidFill>
          <a:ln>
            <a:solidFill>
              <a:schemeClr val="tx1"/>
            </a:solidFill>
          </a:ln>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1400">
                <a:ea typeface="+mn-lt"/>
                <a:cs typeface="+mn-lt"/>
              </a:rPr>
              <a:t>Turmeric, Coriander, Onion, Ragi, Black pepper, Linseed, Urad, Citrus Fruit, Sweet potato, Arecanut, Bitter Gourd, Guar seed, Bhindi, Sesamum, Cotton(lint), Jowar, Castor seed, other oilseeds, Pome Fruit, Arhar/Tur, Niger seed, Gram, Cabbage, Moong(Green Gram), Groundnut, Rice, Snak Guard, Small millets, Wheat, Bajra, Beans &amp; Mutter(Vegetable), Soyabean, Mesta, Jack Fruit, Horse-gram, Masoor</a:t>
            </a:r>
          </a:p>
          <a:p>
            <a:pPr marL="0" indent="0">
              <a:buNone/>
            </a:pPr>
            <a:r>
              <a:rPr lang="en-US" sz="1400" b="1">
                <a:ea typeface="+mn-lt"/>
                <a:cs typeface="+mn-lt"/>
              </a:rPr>
              <a:t>N (25-60) - P (40-50) - K (45-70)            kg/ha</a:t>
            </a:r>
            <a:endParaRPr lang="en-US" sz="1400">
              <a:ea typeface="+mn-lt"/>
              <a:cs typeface="+mn-lt"/>
            </a:endParaRPr>
          </a:p>
          <a:p>
            <a:pPr marL="0" indent="0">
              <a:buNone/>
            </a:pPr>
            <a:endParaRPr lang="en-US" sz="1400">
              <a:ea typeface="+mn-lt"/>
              <a:cs typeface="+mn-lt"/>
            </a:endParaRPr>
          </a:p>
        </p:txBody>
      </p:sp>
      <p:sp>
        <p:nvSpPr>
          <p:cNvPr id="5" name="Segnaposto contenuto 7">
            <a:extLst>
              <a:ext uri="{FF2B5EF4-FFF2-40B4-BE49-F238E27FC236}">
                <a16:creationId xmlns:a16="http://schemas.microsoft.com/office/drawing/2014/main" id="{18CE33FB-0684-C1F7-D7D3-04D1025BE60E}"/>
              </a:ext>
            </a:extLst>
          </p:cNvPr>
          <p:cNvSpPr txBox="1">
            <a:spLocks/>
          </p:cNvSpPr>
          <p:nvPr/>
        </p:nvSpPr>
        <p:spPr>
          <a:xfrm>
            <a:off x="7173225" y="4001002"/>
            <a:ext cx="4342893" cy="853352"/>
          </a:xfrm>
          <a:prstGeom prst="rect">
            <a:avLst/>
          </a:prstGeom>
          <a:solidFill>
            <a:srgbClr val="0070C0">
              <a:alpha val="29804"/>
            </a:srgbClr>
          </a:solidFill>
          <a:ln>
            <a:solidFill>
              <a:srgbClr val="002060"/>
            </a:solidFill>
          </a:ln>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E" sz="1400">
                <a:effectLst/>
              </a:rPr>
              <a:t>Potato, Banana, Papaya, Rapeseed &amp;Mustard, Pineapple</a:t>
            </a:r>
          </a:p>
          <a:p>
            <a:pPr marL="0" indent="0">
              <a:buNone/>
            </a:pPr>
            <a:r>
              <a:rPr lang="en-IE" sz="1400" b="1">
                <a:solidFill>
                  <a:srgbClr val="002060"/>
                </a:solidFill>
              </a:rPr>
              <a:t>N (105-303) - P (30-100) - K (145-505)     kg/ha</a:t>
            </a:r>
            <a:endParaRPr lang="en-IE" sz="1400">
              <a:solidFill>
                <a:srgbClr val="002060"/>
              </a:solidFill>
            </a:endParaRPr>
          </a:p>
        </p:txBody>
      </p:sp>
      <p:sp>
        <p:nvSpPr>
          <p:cNvPr id="7" name="Segnaposto testo 5">
            <a:extLst>
              <a:ext uri="{FF2B5EF4-FFF2-40B4-BE49-F238E27FC236}">
                <a16:creationId xmlns:a16="http://schemas.microsoft.com/office/drawing/2014/main" id="{61B56DAB-37C4-FB9E-DC41-6A5BE7F33BF5}"/>
              </a:ext>
            </a:extLst>
          </p:cNvPr>
          <p:cNvSpPr txBox="1">
            <a:spLocks/>
          </p:cNvSpPr>
          <p:nvPr/>
        </p:nvSpPr>
        <p:spPr>
          <a:xfrm>
            <a:off x="7173226" y="3429000"/>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r>
              <a:rPr lang="it-IT"/>
              <a:t>Cluster 3</a:t>
            </a:r>
          </a:p>
        </p:txBody>
      </p:sp>
      <p:sp>
        <p:nvSpPr>
          <p:cNvPr id="9" name="Segnaposto contenuto 7">
            <a:extLst>
              <a:ext uri="{FF2B5EF4-FFF2-40B4-BE49-F238E27FC236}">
                <a16:creationId xmlns:a16="http://schemas.microsoft.com/office/drawing/2014/main" id="{27301F2A-8569-B586-E4D4-DFD2FA81EBE9}"/>
              </a:ext>
            </a:extLst>
          </p:cNvPr>
          <p:cNvSpPr txBox="1">
            <a:spLocks/>
          </p:cNvSpPr>
          <p:nvPr/>
        </p:nvSpPr>
        <p:spPr>
          <a:xfrm>
            <a:off x="7161718" y="5483672"/>
            <a:ext cx="4342893" cy="653231"/>
          </a:xfrm>
          <a:prstGeom prst="rect">
            <a:avLst/>
          </a:prstGeom>
          <a:solidFill>
            <a:srgbClr val="7030A0">
              <a:alpha val="29804"/>
            </a:srgbClr>
          </a:solidFill>
          <a:ln>
            <a:solidFill>
              <a:srgbClr val="7030A0"/>
            </a:solidFill>
          </a:ln>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1400">
                <a:ea typeface="+mn-lt"/>
                <a:cs typeface="+mn-lt"/>
              </a:rPr>
              <a:t>Garlic, Tomato</a:t>
            </a:r>
          </a:p>
          <a:p>
            <a:pPr marL="0" indent="0">
              <a:buNone/>
            </a:pPr>
            <a:r>
              <a:rPr lang="en-US" sz="1400" b="1">
                <a:solidFill>
                  <a:srgbClr val="7030A0"/>
                </a:solidFill>
                <a:ea typeface="+mn-lt"/>
                <a:cs typeface="+mn-lt"/>
              </a:rPr>
              <a:t>N (60-250) - P(90-200) - K(75-300)            kg/ha</a:t>
            </a:r>
            <a:endParaRPr lang="en-US" sz="1400">
              <a:ea typeface="+mn-lt"/>
              <a:cs typeface="+mn-lt"/>
            </a:endParaRPr>
          </a:p>
        </p:txBody>
      </p:sp>
      <p:sp>
        <p:nvSpPr>
          <p:cNvPr id="11" name="Segnaposto testo 5">
            <a:extLst>
              <a:ext uri="{FF2B5EF4-FFF2-40B4-BE49-F238E27FC236}">
                <a16:creationId xmlns:a16="http://schemas.microsoft.com/office/drawing/2014/main" id="{6CCAFAA0-C239-2457-13AD-11C1EE409D38}"/>
              </a:ext>
            </a:extLst>
          </p:cNvPr>
          <p:cNvSpPr txBox="1">
            <a:spLocks/>
          </p:cNvSpPr>
          <p:nvPr/>
        </p:nvSpPr>
        <p:spPr>
          <a:xfrm>
            <a:off x="7161719" y="4911670"/>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r>
              <a:rPr lang="it-IT"/>
              <a:t>Cluster 4</a:t>
            </a:r>
          </a:p>
        </p:txBody>
      </p:sp>
      <p:pic>
        <p:nvPicPr>
          <p:cNvPr id="13" name="Picture 4" descr="Icon&#10;&#10;Description automatically generated">
            <a:extLst>
              <a:ext uri="{FF2B5EF4-FFF2-40B4-BE49-F238E27FC236}">
                <a16:creationId xmlns:a16="http://schemas.microsoft.com/office/drawing/2014/main" id="{368A4675-8E87-7CEA-ECFE-D8CD6568C6E9}"/>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115420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err="1"/>
              <a:t>ReCrop</a:t>
            </a:r>
            <a:r>
              <a:rPr lang="it-IT"/>
              <a:t> Team</a:t>
            </a:r>
          </a:p>
        </p:txBody>
      </p:sp>
      <p:pic>
        <p:nvPicPr>
          <p:cNvPr id="5" name="Immagine 4"/>
          <p:cNvPicPr>
            <a:picLocks/>
          </p:cNvPicPr>
          <p:nvPr/>
        </p:nvPicPr>
        <p:blipFill rotWithShape="1">
          <a:blip r:embed="rId3">
            <a:extLst>
              <a:ext uri="{28A0092B-C50C-407E-A947-70E740481C1C}">
                <a14:useLocalDpi xmlns:a14="http://schemas.microsoft.com/office/drawing/2010/main"/>
              </a:ext>
            </a:extLst>
          </a:blip>
          <a:srcRect/>
          <a:stretch/>
        </p:blipFill>
        <p:spPr>
          <a:xfrm>
            <a:off x="2786342" y="1852802"/>
            <a:ext cx="1413165" cy="1650892"/>
          </a:xfrm>
          <a:prstGeom prst="rect">
            <a:avLst/>
          </a:prstGeom>
          <a:ln>
            <a:solidFill>
              <a:schemeClr val="accent1"/>
            </a:solidFill>
          </a:ln>
          <a:effectLst>
            <a:outerShdw blurRad="50800" dist="38100" dir="2700000" algn="tl" rotWithShape="0">
              <a:prstClr val="black">
                <a:alpha val="40000"/>
              </a:prstClr>
            </a:outerShdw>
          </a:effectLst>
        </p:spPr>
      </p:pic>
      <p:sp>
        <p:nvSpPr>
          <p:cNvPr id="8" name="CasellaDiTesto 7"/>
          <p:cNvSpPr txBox="1"/>
          <p:nvPr/>
        </p:nvSpPr>
        <p:spPr>
          <a:xfrm>
            <a:off x="4610100" y="1988127"/>
            <a:ext cx="2209800" cy="1384995"/>
          </a:xfrm>
          <a:prstGeom prst="rect">
            <a:avLst/>
          </a:prstGeom>
          <a:noFill/>
        </p:spPr>
        <p:txBody>
          <a:bodyPr wrap="square" rtlCol="0">
            <a:spAutoFit/>
          </a:bodyPr>
          <a:lstStyle/>
          <a:p>
            <a:r>
              <a:rPr lang="it-IT"/>
              <a:t>Jonathan</a:t>
            </a:r>
          </a:p>
          <a:p>
            <a:r>
              <a:rPr lang="it-IT" b="1"/>
              <a:t>Dao</a:t>
            </a:r>
          </a:p>
          <a:p>
            <a:endParaRPr lang="it-IT"/>
          </a:p>
          <a:p>
            <a:pPr fontAlgn="base"/>
            <a:r>
              <a:rPr lang="it-IT" sz="1000"/>
              <a:t>Erasmus Master </a:t>
            </a:r>
            <a:r>
              <a:rPr lang="it-IT" sz="1000" err="1"/>
              <a:t>Student</a:t>
            </a:r>
            <a:r>
              <a:rPr lang="it-IT" sz="1000"/>
              <a:t> </a:t>
            </a:r>
            <a:r>
              <a:rPr lang="it-IT" sz="1000" err="1"/>
              <a:t>at</a:t>
            </a:r>
            <a:r>
              <a:rPr lang="it-IT" sz="1000"/>
              <a:t> Politecnico di Milano from </a:t>
            </a:r>
          </a:p>
          <a:p>
            <a:pPr fontAlgn="base"/>
            <a:r>
              <a:rPr lang="it-IT" sz="1000"/>
              <a:t>ESIEE Paris </a:t>
            </a:r>
          </a:p>
        </p:txBody>
      </p:sp>
      <p:sp>
        <p:nvSpPr>
          <p:cNvPr id="9" name="CasellaDiTesto 8"/>
          <p:cNvSpPr txBox="1"/>
          <p:nvPr/>
        </p:nvSpPr>
        <p:spPr>
          <a:xfrm>
            <a:off x="4610100" y="4356194"/>
            <a:ext cx="2209800" cy="1384995"/>
          </a:xfrm>
          <a:prstGeom prst="rect">
            <a:avLst/>
          </a:prstGeom>
          <a:noFill/>
        </p:spPr>
        <p:txBody>
          <a:bodyPr wrap="square" rtlCol="0">
            <a:spAutoFit/>
          </a:bodyPr>
          <a:lstStyle/>
          <a:p>
            <a:r>
              <a:rPr lang="it-IT"/>
              <a:t>Luca</a:t>
            </a:r>
            <a:br>
              <a:rPr lang="it-IT"/>
            </a:br>
            <a:r>
              <a:rPr lang="it-IT" b="1"/>
              <a:t>Giudici</a:t>
            </a:r>
          </a:p>
          <a:p>
            <a:endParaRPr lang="it-IT"/>
          </a:p>
          <a:p>
            <a:pPr lvl="0"/>
            <a:r>
              <a:rPr lang="it-IT" sz="1000">
                <a:solidFill>
                  <a:prstClr val="black"/>
                </a:solidFill>
              </a:rPr>
              <a:t>Master </a:t>
            </a:r>
            <a:r>
              <a:rPr lang="it-IT" sz="1000" err="1">
                <a:solidFill>
                  <a:prstClr val="black"/>
                </a:solidFill>
              </a:rPr>
              <a:t>Student</a:t>
            </a:r>
            <a:r>
              <a:rPr lang="it-IT" sz="1000">
                <a:solidFill>
                  <a:prstClr val="black"/>
                </a:solidFill>
              </a:rPr>
              <a:t> in </a:t>
            </a:r>
          </a:p>
          <a:p>
            <a:pPr lvl="0"/>
            <a:r>
              <a:rPr lang="it-IT" sz="1000">
                <a:solidFill>
                  <a:prstClr val="black"/>
                </a:solidFill>
              </a:rPr>
              <a:t>Computer Science </a:t>
            </a:r>
            <a:r>
              <a:rPr lang="it-IT" sz="1000" err="1">
                <a:solidFill>
                  <a:prstClr val="black"/>
                </a:solidFill>
              </a:rPr>
              <a:t>at</a:t>
            </a:r>
            <a:br>
              <a:rPr lang="it-IT" sz="1000">
                <a:solidFill>
                  <a:prstClr val="black"/>
                </a:solidFill>
              </a:rPr>
            </a:br>
            <a:r>
              <a:rPr lang="it-IT" sz="1000">
                <a:solidFill>
                  <a:prstClr val="black"/>
                </a:solidFill>
              </a:rPr>
              <a:t>Politecnico di Milano</a:t>
            </a:r>
            <a:endParaRPr lang="it-IT">
              <a:solidFill>
                <a:prstClr val="black"/>
              </a:solidFill>
            </a:endParaRPr>
          </a:p>
        </p:txBody>
      </p:sp>
      <p:sp>
        <p:nvSpPr>
          <p:cNvPr id="10" name="CasellaDiTesto 9"/>
          <p:cNvSpPr txBox="1"/>
          <p:nvPr/>
        </p:nvSpPr>
        <p:spPr>
          <a:xfrm>
            <a:off x="9224190" y="1988127"/>
            <a:ext cx="2209800" cy="1384995"/>
          </a:xfrm>
          <a:prstGeom prst="rect">
            <a:avLst/>
          </a:prstGeom>
          <a:noFill/>
        </p:spPr>
        <p:txBody>
          <a:bodyPr wrap="square" rtlCol="0">
            <a:spAutoFit/>
          </a:bodyPr>
          <a:lstStyle/>
          <a:p>
            <a:r>
              <a:rPr lang="it-IT"/>
              <a:t>Daniele </a:t>
            </a:r>
            <a:r>
              <a:rPr lang="it-IT" b="1"/>
              <a:t>Giorgianni</a:t>
            </a:r>
          </a:p>
          <a:p>
            <a:endParaRPr lang="it-IT"/>
          </a:p>
          <a:p>
            <a:r>
              <a:rPr lang="it-IT" sz="1000"/>
              <a:t>Master </a:t>
            </a:r>
            <a:r>
              <a:rPr lang="it-IT" sz="1000" err="1"/>
              <a:t>Student</a:t>
            </a:r>
            <a:r>
              <a:rPr lang="it-IT" sz="1000"/>
              <a:t> in </a:t>
            </a:r>
          </a:p>
          <a:p>
            <a:r>
              <a:rPr lang="it-IT" sz="1000"/>
              <a:t>Computer Science </a:t>
            </a:r>
            <a:r>
              <a:rPr lang="it-IT" sz="1000" err="1"/>
              <a:t>at</a:t>
            </a:r>
            <a:endParaRPr lang="it-IT" sz="1000"/>
          </a:p>
          <a:p>
            <a:r>
              <a:rPr lang="it-IT" sz="1000"/>
              <a:t>Politecnico di Milano</a:t>
            </a:r>
            <a:endParaRPr lang="it-IT"/>
          </a:p>
        </p:txBody>
      </p:sp>
      <p:sp>
        <p:nvSpPr>
          <p:cNvPr id="11" name="CasellaDiTesto 10"/>
          <p:cNvSpPr txBox="1"/>
          <p:nvPr/>
        </p:nvSpPr>
        <p:spPr>
          <a:xfrm>
            <a:off x="9224190" y="4354434"/>
            <a:ext cx="220280345" cy="923330"/>
          </a:xfrm>
          <a:prstGeom prst="rect">
            <a:avLst/>
          </a:prstGeom>
          <a:noFill/>
        </p:spPr>
        <p:txBody>
          <a:bodyPr wrap="square" lIns="91440" tIns="45720" rIns="91440" bIns="45720" rtlCol="0" anchor="t">
            <a:spAutoFit/>
          </a:bodyPr>
          <a:lstStyle/>
          <a:p>
            <a:r>
              <a:rPr lang="it-IT"/>
              <a:t>Leonardo</a:t>
            </a:r>
          </a:p>
          <a:p>
            <a:r>
              <a:rPr lang="it-IT" b="1"/>
              <a:t>Giusti</a:t>
            </a:r>
          </a:p>
          <a:p>
            <a:endParaRPr lang="it-IT" b="1">
              <a:ea typeface="+mn-lt"/>
              <a:cs typeface="+mn-lt"/>
            </a:endParaRPr>
          </a:p>
        </p:txBody>
      </p:sp>
      <p:pic>
        <p:nvPicPr>
          <p:cNvPr id="3" name="Google Shape;272;p19" descr="Immagine che contiene persona, uomo, parete, tuta&#10;&#10;Descrizione generata automaticamente">
            <a:extLst>
              <a:ext uri="{FF2B5EF4-FFF2-40B4-BE49-F238E27FC236}">
                <a16:creationId xmlns:a16="http://schemas.microsoft.com/office/drawing/2014/main" id="{9AC17220-91B6-B153-1280-F15DEE7E92BD}"/>
              </a:ext>
            </a:extLst>
          </p:cNvPr>
          <p:cNvPicPr preferRelativeResize="0"/>
          <p:nvPr/>
        </p:nvPicPr>
        <p:blipFill rotWithShape="1">
          <a:blip r:embed="rId4">
            <a:alphaModFix/>
          </a:blip>
          <a:srcRect l="16305" t="6648" r="17399" b="10566"/>
          <a:stretch/>
        </p:blipFill>
        <p:spPr>
          <a:xfrm>
            <a:off x="7242185" y="1852801"/>
            <a:ext cx="1413165" cy="1652399"/>
          </a:xfrm>
          <a:prstGeom prst="rect">
            <a:avLst/>
          </a:prstGeom>
          <a:noFill/>
          <a:ln w="9525" cap="sq" cmpd="sng">
            <a:solidFill>
              <a:schemeClr val="accent1"/>
            </a:solidFill>
            <a:prstDash val="solid"/>
            <a:miter lim="800000"/>
            <a:headEnd type="none" w="sm" len="sm"/>
            <a:tailEnd type="none" w="sm" len="sm"/>
          </a:ln>
          <a:effectLst>
            <a:outerShdw blurRad="50800" dist="38100" dir="2700000" algn="tl" rotWithShape="0">
              <a:prstClr val="black">
                <a:alpha val="40000"/>
              </a:prstClr>
            </a:outerShdw>
          </a:effectLst>
        </p:spPr>
      </p:pic>
      <p:pic>
        <p:nvPicPr>
          <p:cNvPr id="12" name="Google Shape;270;p19" descr="Immagine che contiene esterni, erba, persona, albero&#10;&#10;Descrizione generata automaticamente">
            <a:extLst>
              <a:ext uri="{FF2B5EF4-FFF2-40B4-BE49-F238E27FC236}">
                <a16:creationId xmlns:a16="http://schemas.microsoft.com/office/drawing/2014/main" id="{01171A93-1327-BDC6-8C58-CFAD305159C0}"/>
              </a:ext>
            </a:extLst>
          </p:cNvPr>
          <p:cNvPicPr preferRelativeResize="0"/>
          <p:nvPr/>
        </p:nvPicPr>
        <p:blipFill rotWithShape="1">
          <a:blip r:embed="rId5">
            <a:alphaModFix/>
          </a:blip>
          <a:srcRect l="27393" t="16564" r="26335" b="42894"/>
          <a:stretch/>
        </p:blipFill>
        <p:spPr>
          <a:xfrm>
            <a:off x="2786342" y="4221485"/>
            <a:ext cx="1413165" cy="1650892"/>
          </a:xfrm>
          <a:prstGeom prst="rect">
            <a:avLst/>
          </a:prstGeom>
          <a:noFill/>
          <a:ln w="9525" cap="sq" cmpd="sng">
            <a:solidFill>
              <a:schemeClr val="accent1"/>
            </a:solidFill>
            <a:prstDash val="solid"/>
            <a:miter lim="800000"/>
            <a:headEnd type="none" w="sm" len="sm"/>
            <a:tailEnd type="none" w="sm" len="sm"/>
          </a:ln>
          <a:effectLst>
            <a:outerShdw blurRad="50800" dist="38100" dir="2700000" algn="tl" rotWithShape="0">
              <a:prstClr val="black">
                <a:alpha val="40000"/>
              </a:prstClr>
            </a:outerShdw>
          </a:effectLst>
        </p:spPr>
      </p:pic>
      <p:pic>
        <p:nvPicPr>
          <p:cNvPr id="13" name="Google Shape;271;p19" descr="Immagine che contiene esterni, terra, persona, marciapiede&#10;&#10;Descrizione generata automaticamente">
            <a:extLst>
              <a:ext uri="{FF2B5EF4-FFF2-40B4-BE49-F238E27FC236}">
                <a16:creationId xmlns:a16="http://schemas.microsoft.com/office/drawing/2014/main" id="{A27E5B1F-696B-91BB-AF86-1CD413752078}"/>
              </a:ext>
            </a:extLst>
          </p:cNvPr>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7242185" y="4219977"/>
            <a:ext cx="1413166" cy="1652400"/>
          </a:xfrm>
          <a:prstGeom prst="rect">
            <a:avLst/>
          </a:prstGeom>
          <a:noFill/>
          <a:ln w="9525" cap="sq" cmpd="sng">
            <a:solidFill>
              <a:schemeClr val="accent1"/>
            </a:solidFill>
            <a:prstDash val="solid"/>
            <a:miter lim="800000"/>
            <a:headEnd type="none" w="sm" len="sm"/>
            <a:tailEnd type="none" w="sm" len="sm"/>
          </a:ln>
          <a:effectLst>
            <a:outerShdw blurRad="50800" dist="38100" dir="2700000" algn="tl" rotWithShape="0">
              <a:prstClr val="black">
                <a:alpha val="40000"/>
              </a:prstClr>
            </a:outerShdw>
          </a:effectLst>
        </p:spPr>
      </p:pic>
      <p:pic>
        <p:nvPicPr>
          <p:cNvPr id="4" name="Picture 3" descr="Icon&#10;&#10;Description automatically generated">
            <a:extLst>
              <a:ext uri="{FF2B5EF4-FFF2-40B4-BE49-F238E27FC236}">
                <a16:creationId xmlns:a16="http://schemas.microsoft.com/office/drawing/2014/main" id="{0727F400-C720-44C8-D298-700984657027}"/>
              </a:ext>
            </a:extLst>
          </p:cNvPr>
          <p:cNvPicPr>
            <a:picLocks noChangeAspect="1"/>
          </p:cNvPicPr>
          <p:nvPr/>
        </p:nvPicPr>
        <p:blipFill>
          <a:blip r:embed="rId7"/>
          <a:stretch>
            <a:fillRect/>
          </a:stretch>
        </p:blipFill>
        <p:spPr>
          <a:xfrm>
            <a:off x="10764000" y="360000"/>
            <a:ext cx="1028565" cy="1080000"/>
          </a:xfrm>
          <a:prstGeom prst="rect">
            <a:avLst/>
          </a:prstGeom>
        </p:spPr>
      </p:pic>
      <p:sp>
        <p:nvSpPr>
          <p:cNvPr id="7" name="CasellaDiTesto 6">
            <a:extLst>
              <a:ext uri="{FF2B5EF4-FFF2-40B4-BE49-F238E27FC236}">
                <a16:creationId xmlns:a16="http://schemas.microsoft.com/office/drawing/2014/main" id="{7140F700-0906-79BA-9076-4B5D048D2CC8}"/>
              </a:ext>
            </a:extLst>
          </p:cNvPr>
          <p:cNvSpPr txBox="1"/>
          <p:nvPr/>
        </p:nvSpPr>
        <p:spPr>
          <a:xfrm>
            <a:off x="9213273" y="5145973"/>
            <a:ext cx="17268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00">
                <a:ea typeface="+mn-lt"/>
                <a:cs typeface="+mn-lt"/>
              </a:rPr>
              <a:t>Master </a:t>
            </a:r>
            <a:r>
              <a:rPr lang="it-IT" sz="1000" err="1">
                <a:ea typeface="+mn-lt"/>
                <a:cs typeface="+mn-lt"/>
              </a:rPr>
              <a:t>Student</a:t>
            </a:r>
            <a:r>
              <a:rPr lang="it-IT" sz="1000">
                <a:ea typeface="+mn-lt"/>
                <a:cs typeface="+mn-lt"/>
              </a:rPr>
              <a:t> in </a:t>
            </a:r>
            <a:endParaRPr lang="en-US" sz="1000">
              <a:ea typeface="+mn-lt"/>
              <a:cs typeface="+mn-lt"/>
            </a:endParaRPr>
          </a:p>
          <a:p>
            <a:r>
              <a:rPr lang="it-IT" sz="1000">
                <a:ea typeface="+mn-lt"/>
                <a:cs typeface="+mn-lt"/>
              </a:rPr>
              <a:t>Computer Science </a:t>
            </a:r>
            <a:r>
              <a:rPr lang="it-IT" sz="1000" err="1">
                <a:ea typeface="+mn-lt"/>
                <a:cs typeface="+mn-lt"/>
              </a:rPr>
              <a:t>at</a:t>
            </a:r>
            <a:br>
              <a:rPr lang="it-IT" sz="1000">
                <a:ea typeface="+mn-lt"/>
                <a:cs typeface="+mn-lt"/>
              </a:rPr>
            </a:br>
            <a:r>
              <a:rPr lang="it-IT" sz="1000">
                <a:ea typeface="+mn-lt"/>
                <a:cs typeface="+mn-lt"/>
              </a:rPr>
              <a:t>Politecnico di Milano</a:t>
            </a:r>
            <a:endParaRPr lang="it-IT"/>
          </a:p>
        </p:txBody>
      </p:sp>
    </p:spTree>
    <p:extLst>
      <p:ext uri="{BB962C8B-B14F-4D97-AF65-F5344CB8AC3E}">
        <p14:creationId xmlns:p14="http://schemas.microsoft.com/office/powerpoint/2010/main" val="422135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p:txBody>
          <a:bodyPr/>
          <a:lstStyle/>
          <a:p>
            <a:r>
              <a:rPr lang="it-IT">
                <a:ea typeface="+mj-lt"/>
                <a:cs typeface="+mj-lt"/>
              </a:rPr>
              <a:t>Clustering </a:t>
            </a:r>
            <a:endParaRPr lang="it-IT"/>
          </a:p>
          <a:p>
            <a:r>
              <a:rPr lang="en-US" sz="2400">
                <a:ea typeface="+mj-lt"/>
                <a:cs typeface="+mj-lt"/>
              </a:rPr>
              <a:t>only on Temperature and Rainfall</a:t>
            </a:r>
            <a:r>
              <a:rPr lang="it-IT" sz="2400">
                <a:ea typeface="+mj-lt"/>
                <a:cs typeface="+mj-lt"/>
              </a:rPr>
              <a:t> </a:t>
            </a:r>
            <a:endParaRPr lang="it-IT"/>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589212" y="1969475"/>
            <a:ext cx="3992732" cy="576262"/>
          </a:xfrm>
        </p:spPr>
        <p:txBody>
          <a:bodyPr/>
          <a:lstStyle/>
          <a:p>
            <a:r>
              <a:rPr lang="it-IT"/>
              <a:t>AC</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166957" y="1969475"/>
            <a:ext cx="3999001" cy="576262"/>
          </a:xfrm>
        </p:spPr>
        <p:txBody>
          <a:bodyPr/>
          <a:lstStyle/>
          <a:p>
            <a:r>
              <a:rPr lang="it-IT"/>
              <a:t>KM</a:t>
            </a:r>
          </a:p>
        </p:txBody>
      </p:sp>
      <p:pic>
        <p:nvPicPr>
          <p:cNvPr id="4" name="Immagine 6">
            <a:extLst>
              <a:ext uri="{FF2B5EF4-FFF2-40B4-BE49-F238E27FC236}">
                <a16:creationId xmlns:a16="http://schemas.microsoft.com/office/drawing/2014/main" id="{F769545F-9D54-3D63-1FE6-D553C9058628}"/>
              </a:ext>
            </a:extLst>
          </p:cNvPr>
          <p:cNvPicPr>
            <a:picLocks noGrp="1" noChangeAspect="1"/>
          </p:cNvPicPr>
          <p:nvPr>
            <p:ph sz="half" idx="2"/>
          </p:nvPr>
        </p:nvPicPr>
        <p:blipFill>
          <a:blip r:embed="rId3"/>
          <a:stretch>
            <a:fillRect/>
          </a:stretch>
        </p:blipFill>
        <p:spPr>
          <a:xfrm>
            <a:off x="2589212" y="2694465"/>
            <a:ext cx="4342893" cy="3063062"/>
          </a:xfrm>
          <a:ln>
            <a:solidFill>
              <a:schemeClr val="accent1"/>
            </a:solidFill>
          </a:ln>
          <a:effectLst>
            <a:outerShdw blurRad="292100" dist="139700" dir="2700000" algn="ctr" rotWithShape="0">
              <a:schemeClr val="tx1">
                <a:lumMod val="75000"/>
                <a:lumOff val="25000"/>
                <a:alpha val="65000"/>
              </a:schemeClr>
            </a:outerShdw>
          </a:effectLst>
        </p:spPr>
      </p:pic>
      <p:pic>
        <p:nvPicPr>
          <p:cNvPr id="7" name="Immagine 8">
            <a:extLst>
              <a:ext uri="{FF2B5EF4-FFF2-40B4-BE49-F238E27FC236}">
                <a16:creationId xmlns:a16="http://schemas.microsoft.com/office/drawing/2014/main" id="{72CD962C-CE3D-A8EA-51CB-7E49901857E2}"/>
              </a:ext>
            </a:extLst>
          </p:cNvPr>
          <p:cNvPicPr>
            <a:picLocks noGrp="1" noChangeAspect="1"/>
          </p:cNvPicPr>
          <p:nvPr>
            <p:ph sz="quarter" idx="4"/>
          </p:nvPr>
        </p:nvPicPr>
        <p:blipFill>
          <a:blip r:embed="rId4"/>
          <a:stretch>
            <a:fillRect/>
          </a:stretch>
        </p:blipFill>
        <p:spPr>
          <a:xfrm>
            <a:off x="7166957" y="2692725"/>
            <a:ext cx="4338674" cy="3060086"/>
          </a:xfrm>
          <a:ln>
            <a:solidFill>
              <a:schemeClr val="accent1"/>
            </a:solidFill>
          </a:ln>
          <a:effectLst>
            <a:outerShdw blurRad="292100" dist="139700" dir="2700000" algn="ctr" rotWithShape="0">
              <a:schemeClr val="tx1">
                <a:lumMod val="75000"/>
                <a:lumOff val="25000"/>
                <a:alpha val="65000"/>
              </a:schemeClr>
            </a:outerShdw>
          </a:effectLst>
        </p:spPr>
      </p:pic>
      <p:pic>
        <p:nvPicPr>
          <p:cNvPr id="8" name="Picture 4" descr="Icon&#10;&#10;Description automatically generated">
            <a:extLst>
              <a:ext uri="{FF2B5EF4-FFF2-40B4-BE49-F238E27FC236}">
                <a16:creationId xmlns:a16="http://schemas.microsoft.com/office/drawing/2014/main" id="{6FF63220-2E81-5F43-FEB4-6F8FF7EBF837}"/>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37838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p:txBody>
          <a:bodyPr/>
          <a:lstStyle/>
          <a:p>
            <a:r>
              <a:rPr lang="it-IT">
                <a:ea typeface="+mj-lt"/>
                <a:cs typeface="+mj-lt"/>
              </a:rPr>
              <a:t>Clustering </a:t>
            </a:r>
            <a:endParaRPr lang="it-IT"/>
          </a:p>
          <a:p>
            <a:r>
              <a:rPr lang="en-US" sz="2400">
                <a:ea typeface="+mj-lt"/>
                <a:cs typeface="+mj-lt"/>
              </a:rPr>
              <a:t>only on Temperature and Rainfall</a:t>
            </a:r>
            <a:r>
              <a:rPr lang="it-IT" sz="2400">
                <a:ea typeface="+mj-lt"/>
                <a:cs typeface="+mj-lt"/>
              </a:rPr>
              <a:t> </a:t>
            </a:r>
            <a:endParaRPr lang="it-IT"/>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589212" y="1969475"/>
            <a:ext cx="3992732" cy="576262"/>
          </a:xfrm>
        </p:spPr>
        <p:txBody>
          <a:bodyPr/>
          <a:lstStyle/>
          <a:p>
            <a:r>
              <a:rPr lang="it-IT"/>
              <a:t>AC</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173950" y="1969475"/>
            <a:ext cx="3999001" cy="576262"/>
          </a:xfrm>
        </p:spPr>
        <p:txBody>
          <a:bodyPr/>
          <a:lstStyle/>
          <a:p>
            <a:r>
              <a:rPr lang="it-IT"/>
              <a:t>KM</a:t>
            </a:r>
          </a:p>
        </p:txBody>
      </p:sp>
      <p:sp>
        <p:nvSpPr>
          <p:cNvPr id="17" name="CasellaDiTesto 16">
            <a:extLst>
              <a:ext uri="{FF2B5EF4-FFF2-40B4-BE49-F238E27FC236}">
                <a16:creationId xmlns:a16="http://schemas.microsoft.com/office/drawing/2014/main" id="{FAE33937-EEA0-A16C-E3CA-CE9F50C6971B}"/>
              </a:ext>
            </a:extLst>
          </p:cNvPr>
          <p:cNvSpPr txBox="1"/>
          <p:nvPr/>
        </p:nvSpPr>
        <p:spPr>
          <a:xfrm>
            <a:off x="2589212" y="4953001"/>
            <a:ext cx="91625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distribution graphs for average temperature and rainfall shows that for each cluster, in both cases, the main feature that defines the cluster is the rainfall.</a:t>
            </a:r>
          </a:p>
        </p:txBody>
      </p:sp>
      <p:pic>
        <p:nvPicPr>
          <p:cNvPr id="11" name="Immagine 11">
            <a:extLst>
              <a:ext uri="{FF2B5EF4-FFF2-40B4-BE49-F238E27FC236}">
                <a16:creationId xmlns:a16="http://schemas.microsoft.com/office/drawing/2014/main" id="{A2147CBC-5ACB-29DD-B9BC-9F6B16AF5C15}"/>
              </a:ext>
            </a:extLst>
          </p:cNvPr>
          <p:cNvPicPr>
            <a:picLocks noGrp="1" noChangeAspect="1"/>
          </p:cNvPicPr>
          <p:nvPr>
            <p:ph sz="half" idx="2"/>
          </p:nvPr>
        </p:nvPicPr>
        <p:blipFill>
          <a:blip r:embed="rId3"/>
          <a:stretch>
            <a:fillRect/>
          </a:stretch>
        </p:blipFill>
        <p:spPr>
          <a:xfrm>
            <a:off x="2589212" y="2692800"/>
            <a:ext cx="4342893" cy="1827269"/>
          </a:xfrm>
          <a:ln>
            <a:solidFill>
              <a:schemeClr val="accent1"/>
            </a:solidFill>
          </a:ln>
          <a:effectLst>
            <a:outerShdw blurRad="292100" dist="139700" dir="2700000" algn="ctr" rotWithShape="0">
              <a:schemeClr val="tx1">
                <a:lumMod val="75000"/>
                <a:lumOff val="25000"/>
                <a:alpha val="65000"/>
              </a:schemeClr>
            </a:outerShdw>
          </a:effectLst>
        </p:spPr>
      </p:pic>
      <p:pic>
        <p:nvPicPr>
          <p:cNvPr id="12" name="Immagine 12">
            <a:extLst>
              <a:ext uri="{FF2B5EF4-FFF2-40B4-BE49-F238E27FC236}">
                <a16:creationId xmlns:a16="http://schemas.microsoft.com/office/drawing/2014/main" id="{FBC15378-9BCD-BD21-37C2-021D6B220113}"/>
              </a:ext>
            </a:extLst>
          </p:cNvPr>
          <p:cNvPicPr>
            <a:picLocks noGrp="1" noChangeAspect="1"/>
          </p:cNvPicPr>
          <p:nvPr>
            <p:ph sz="quarter" idx="4"/>
          </p:nvPr>
        </p:nvPicPr>
        <p:blipFill>
          <a:blip r:embed="rId4"/>
          <a:stretch>
            <a:fillRect/>
          </a:stretch>
        </p:blipFill>
        <p:spPr>
          <a:xfrm>
            <a:off x="7173950" y="2692800"/>
            <a:ext cx="4338674" cy="1822867"/>
          </a:xfrm>
          <a:ln>
            <a:solidFill>
              <a:schemeClr val="accent1"/>
            </a:solidFill>
          </a:ln>
          <a:effectLst>
            <a:outerShdw blurRad="292100" dist="139700" dir="2700000" algn="ctr" rotWithShape="0">
              <a:schemeClr val="tx1">
                <a:lumMod val="75000"/>
                <a:lumOff val="25000"/>
                <a:alpha val="65000"/>
              </a:schemeClr>
            </a:outerShdw>
          </a:effectLst>
        </p:spPr>
      </p:pic>
      <p:pic>
        <p:nvPicPr>
          <p:cNvPr id="6" name="Picture 4" descr="Icon&#10;&#10;Description automatically generated">
            <a:extLst>
              <a:ext uri="{FF2B5EF4-FFF2-40B4-BE49-F238E27FC236}">
                <a16:creationId xmlns:a16="http://schemas.microsoft.com/office/drawing/2014/main" id="{885F1EC4-F784-9199-C23E-B0997F701065}"/>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67314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p:txBody>
          <a:bodyPr/>
          <a:lstStyle/>
          <a:p>
            <a:r>
              <a:rPr lang="it-IT">
                <a:ea typeface="+mj-lt"/>
                <a:cs typeface="+mj-lt"/>
              </a:rPr>
              <a:t>Clustering </a:t>
            </a:r>
            <a:endParaRPr lang="it-IT"/>
          </a:p>
          <a:p>
            <a:r>
              <a:rPr lang="en-US" sz="2400">
                <a:ea typeface="+mj-lt"/>
                <a:cs typeface="+mj-lt"/>
              </a:rPr>
              <a:t>only on Temperature and Rainfall</a:t>
            </a:r>
            <a:r>
              <a:rPr lang="it-IT" sz="2400">
                <a:ea typeface="+mj-lt"/>
                <a:cs typeface="+mj-lt"/>
              </a:rPr>
              <a:t> </a:t>
            </a:r>
            <a:endParaRPr lang="it-IT"/>
          </a:p>
        </p:txBody>
      </p:sp>
      <p:sp>
        <p:nvSpPr>
          <p:cNvPr id="3" name="Segnaposto testo 2">
            <a:extLst>
              <a:ext uri="{FF2B5EF4-FFF2-40B4-BE49-F238E27FC236}">
                <a16:creationId xmlns:a16="http://schemas.microsoft.com/office/drawing/2014/main" id="{7A0220AC-F883-5A06-6BCD-B58425C58927}"/>
              </a:ext>
            </a:extLst>
          </p:cNvPr>
          <p:cNvSpPr>
            <a:spLocks noGrp="1"/>
          </p:cNvSpPr>
          <p:nvPr>
            <p:ph type="body" idx="1"/>
          </p:nvPr>
        </p:nvSpPr>
        <p:spPr>
          <a:xfrm>
            <a:off x="2589212" y="1969475"/>
            <a:ext cx="3992732" cy="576262"/>
          </a:xfrm>
        </p:spPr>
        <p:txBody>
          <a:bodyPr/>
          <a:lstStyle/>
          <a:p>
            <a:r>
              <a:rPr lang="it-IT"/>
              <a:t>AC</a:t>
            </a:r>
          </a:p>
        </p:txBody>
      </p:sp>
      <p:sp>
        <p:nvSpPr>
          <p:cNvPr id="5" name="Segnaposto testo 4">
            <a:extLst>
              <a:ext uri="{FF2B5EF4-FFF2-40B4-BE49-F238E27FC236}">
                <a16:creationId xmlns:a16="http://schemas.microsoft.com/office/drawing/2014/main" id="{DC24D4D9-4679-38DF-AE94-E379DDB30ABE}"/>
              </a:ext>
            </a:extLst>
          </p:cNvPr>
          <p:cNvSpPr>
            <a:spLocks noGrp="1"/>
          </p:cNvSpPr>
          <p:nvPr>
            <p:ph type="body" sz="quarter" idx="3"/>
          </p:nvPr>
        </p:nvSpPr>
        <p:spPr>
          <a:xfrm>
            <a:off x="7173950" y="1969475"/>
            <a:ext cx="3999001" cy="576262"/>
          </a:xfrm>
        </p:spPr>
        <p:txBody>
          <a:bodyPr/>
          <a:lstStyle/>
          <a:p>
            <a:r>
              <a:rPr lang="it-IT"/>
              <a:t>KM</a:t>
            </a:r>
          </a:p>
        </p:txBody>
      </p:sp>
      <p:sp>
        <p:nvSpPr>
          <p:cNvPr id="17" name="CasellaDiTesto 16">
            <a:extLst>
              <a:ext uri="{FF2B5EF4-FFF2-40B4-BE49-F238E27FC236}">
                <a16:creationId xmlns:a16="http://schemas.microsoft.com/office/drawing/2014/main" id="{FAE33937-EEA0-A16C-E3CA-CE9F50C6971B}"/>
              </a:ext>
            </a:extLst>
          </p:cNvPr>
          <p:cNvSpPr txBox="1"/>
          <p:nvPr/>
        </p:nvSpPr>
        <p:spPr>
          <a:xfrm>
            <a:off x="2589212" y="5260880"/>
            <a:ext cx="9162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distribution graphs for minimum Phosphorous and maximum Phosphorous shows that, for each cluster, in both cases, this two features are almost equally distributed.</a:t>
            </a:r>
          </a:p>
        </p:txBody>
      </p:sp>
      <p:pic>
        <p:nvPicPr>
          <p:cNvPr id="11" name="Immagine 11">
            <a:extLst>
              <a:ext uri="{FF2B5EF4-FFF2-40B4-BE49-F238E27FC236}">
                <a16:creationId xmlns:a16="http://schemas.microsoft.com/office/drawing/2014/main" id="{A2147CBC-5ACB-29DD-B9BC-9F6B16AF5C15}"/>
              </a:ext>
            </a:extLst>
          </p:cNvPr>
          <p:cNvPicPr>
            <a:picLocks noGrp="1" noChangeAspect="1"/>
          </p:cNvPicPr>
          <p:nvPr>
            <p:ph sz="half" idx="2"/>
          </p:nvPr>
        </p:nvPicPr>
        <p:blipFill>
          <a:blip r:embed="rId3"/>
          <a:stretch>
            <a:fillRect/>
          </a:stretch>
        </p:blipFill>
        <p:spPr>
          <a:xfrm>
            <a:off x="2590394" y="2692800"/>
            <a:ext cx="4255864" cy="2058178"/>
          </a:xfrm>
          <a:ln>
            <a:solidFill>
              <a:schemeClr val="accent1"/>
            </a:solidFill>
          </a:ln>
          <a:effectLst>
            <a:outerShdw blurRad="292100" dist="139700" dir="2700000" algn="ctr" rotWithShape="0">
              <a:schemeClr val="tx1">
                <a:lumMod val="75000"/>
                <a:lumOff val="25000"/>
                <a:alpha val="65000"/>
              </a:schemeClr>
            </a:outerShdw>
          </a:effectLst>
        </p:spPr>
      </p:pic>
      <p:pic>
        <p:nvPicPr>
          <p:cNvPr id="12" name="Immagine 12">
            <a:extLst>
              <a:ext uri="{FF2B5EF4-FFF2-40B4-BE49-F238E27FC236}">
                <a16:creationId xmlns:a16="http://schemas.microsoft.com/office/drawing/2014/main" id="{FBC15378-9BCD-BD21-37C2-021D6B220113}"/>
              </a:ext>
            </a:extLst>
          </p:cNvPr>
          <p:cNvPicPr>
            <a:picLocks noGrp="1" noChangeAspect="1"/>
          </p:cNvPicPr>
          <p:nvPr>
            <p:ph sz="quarter" idx="4"/>
          </p:nvPr>
        </p:nvPicPr>
        <p:blipFill>
          <a:blip r:embed="rId4"/>
          <a:stretch>
            <a:fillRect/>
          </a:stretch>
        </p:blipFill>
        <p:spPr>
          <a:xfrm>
            <a:off x="7177543" y="2692800"/>
            <a:ext cx="4177547" cy="2053776"/>
          </a:xfrm>
          <a:ln>
            <a:solidFill>
              <a:schemeClr val="accent1"/>
            </a:solidFill>
          </a:ln>
          <a:effectLst>
            <a:outerShdw blurRad="292100" dist="139700" dir="2700000" algn="ctr" rotWithShape="0">
              <a:schemeClr val="tx1">
                <a:lumMod val="75000"/>
                <a:lumOff val="25000"/>
                <a:alpha val="65000"/>
              </a:schemeClr>
            </a:outerShdw>
          </a:effectLst>
        </p:spPr>
      </p:pic>
      <p:pic>
        <p:nvPicPr>
          <p:cNvPr id="8" name="Picture 4" descr="Icon&#10;&#10;Description automatically generated">
            <a:extLst>
              <a:ext uri="{FF2B5EF4-FFF2-40B4-BE49-F238E27FC236}">
                <a16:creationId xmlns:a16="http://schemas.microsoft.com/office/drawing/2014/main" id="{56243C7E-5FD6-5818-8705-5342D8C8B128}"/>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361459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00B88A-4AFB-BB8C-5705-6ED84CE5BD25}"/>
              </a:ext>
            </a:extLst>
          </p:cNvPr>
          <p:cNvSpPr>
            <a:spLocks noGrp="1"/>
          </p:cNvSpPr>
          <p:nvPr>
            <p:ph type="title"/>
          </p:nvPr>
        </p:nvSpPr>
        <p:spPr>
          <a:xfrm>
            <a:off x="2592924" y="624110"/>
            <a:ext cx="8919383" cy="1096163"/>
          </a:xfrm>
        </p:spPr>
        <p:txBody>
          <a:bodyPr>
            <a:normAutofit/>
          </a:bodyPr>
          <a:lstStyle/>
          <a:p>
            <a:r>
              <a:rPr lang="it-IT">
                <a:ea typeface="+mj-lt"/>
                <a:cs typeface="+mj-lt"/>
              </a:rPr>
              <a:t>Clustering </a:t>
            </a:r>
            <a:endParaRPr lang="it-IT"/>
          </a:p>
          <a:p>
            <a:r>
              <a:rPr lang="en-US" sz="2400">
                <a:ea typeface="+mj-lt"/>
                <a:cs typeface="+mj-lt"/>
              </a:rPr>
              <a:t>only on Temperature and Rainfall</a:t>
            </a:r>
            <a:r>
              <a:rPr lang="it-IT" sz="2400">
                <a:ea typeface="+mj-lt"/>
                <a:cs typeface="+mj-lt"/>
              </a:rPr>
              <a:t> </a:t>
            </a:r>
            <a:r>
              <a:rPr lang="it-IT" sz="2400"/>
              <a:t>- </a:t>
            </a:r>
            <a:r>
              <a:rPr lang="it-IT" sz="2400" err="1"/>
              <a:t>Crops</a:t>
            </a:r>
            <a:r>
              <a:rPr lang="it-IT" sz="2400"/>
              <a:t> per KM</a:t>
            </a:r>
          </a:p>
        </p:txBody>
      </p:sp>
      <p:sp>
        <p:nvSpPr>
          <p:cNvPr id="15" name="Segnaposto testo 5">
            <a:extLst>
              <a:ext uri="{FF2B5EF4-FFF2-40B4-BE49-F238E27FC236}">
                <a16:creationId xmlns:a16="http://schemas.microsoft.com/office/drawing/2014/main" id="{27383D95-1B12-3256-4CB6-99833858BA54}"/>
              </a:ext>
            </a:extLst>
          </p:cNvPr>
          <p:cNvSpPr>
            <a:spLocks noGrp="1"/>
          </p:cNvSpPr>
          <p:nvPr>
            <p:ph type="body" idx="1"/>
          </p:nvPr>
        </p:nvSpPr>
        <p:spPr>
          <a:xfrm>
            <a:off x="2589212" y="1591500"/>
            <a:ext cx="3992732" cy="576262"/>
          </a:xfrm>
        </p:spPr>
        <p:txBody>
          <a:bodyPr/>
          <a:lstStyle/>
          <a:p>
            <a:r>
              <a:rPr lang="it-IT"/>
              <a:t>Cluster 0</a:t>
            </a:r>
          </a:p>
        </p:txBody>
      </p:sp>
      <p:sp>
        <p:nvSpPr>
          <p:cNvPr id="16" name="Segnaposto contenuto 7">
            <a:extLst>
              <a:ext uri="{FF2B5EF4-FFF2-40B4-BE49-F238E27FC236}">
                <a16:creationId xmlns:a16="http://schemas.microsoft.com/office/drawing/2014/main" id="{FD3E3620-6807-DB26-6869-ADBEAAD6BD60}"/>
              </a:ext>
            </a:extLst>
          </p:cNvPr>
          <p:cNvSpPr>
            <a:spLocks noGrp="1"/>
          </p:cNvSpPr>
          <p:nvPr>
            <p:ph sz="half" idx="2"/>
          </p:nvPr>
        </p:nvSpPr>
        <p:spPr>
          <a:xfrm>
            <a:off x="2589211" y="4710894"/>
            <a:ext cx="4342893" cy="1865986"/>
          </a:xfrm>
          <a:solidFill>
            <a:srgbClr val="FF0000">
              <a:alpha val="29804"/>
            </a:srgbClr>
          </a:solidFill>
          <a:ln>
            <a:solidFill>
              <a:srgbClr val="FF0000"/>
            </a:solidFill>
          </a:ln>
        </p:spPr>
        <p:txBody>
          <a:bodyPr vert="horz" lIns="91440" tIns="45720" rIns="91440" bIns="45720" rtlCol="0" anchor="ctr">
            <a:noAutofit/>
          </a:bodyPr>
          <a:lstStyle/>
          <a:p>
            <a:pPr marL="0" indent="0">
              <a:buNone/>
            </a:pPr>
            <a:r>
              <a:rPr lang="en-US" sz="1300">
                <a:ea typeface="+mn-lt"/>
                <a:cs typeface="+mn-lt"/>
              </a:rPr>
              <a:t>Black pepper - 47.461369 %</a:t>
            </a:r>
          </a:p>
          <a:p>
            <a:pPr marL="0" indent="0">
              <a:buNone/>
            </a:pPr>
            <a:r>
              <a:rPr lang="en-US" sz="1300">
                <a:ea typeface="+mn-lt"/>
                <a:cs typeface="+mn-lt"/>
              </a:rPr>
              <a:t>Cardamom - 44.845361 %</a:t>
            </a:r>
          </a:p>
          <a:p>
            <a:pPr marL="0" indent="0">
              <a:buNone/>
            </a:pPr>
            <a:r>
              <a:rPr lang="en-US" sz="1300">
                <a:ea typeface="+mn-lt"/>
                <a:cs typeface="+mn-lt"/>
              </a:rPr>
              <a:t>Tapioca - 36.671001 %</a:t>
            </a:r>
          </a:p>
          <a:p>
            <a:pPr marL="0" indent="0">
              <a:buNone/>
            </a:pPr>
            <a:r>
              <a:rPr lang="en-US" sz="1300">
                <a:ea typeface="+mn-lt"/>
                <a:cs typeface="+mn-lt"/>
              </a:rPr>
              <a:t>Arecanut - 33.975904 %</a:t>
            </a:r>
          </a:p>
          <a:p>
            <a:pPr marL="0" indent="0">
              <a:buNone/>
            </a:pPr>
            <a:r>
              <a:rPr lang="en-US" sz="1300">
                <a:ea typeface="+mn-lt"/>
                <a:cs typeface="+mn-lt"/>
              </a:rPr>
              <a:t>Pineapple - 33.720930 %</a:t>
            </a:r>
          </a:p>
          <a:p>
            <a:pPr marL="0" indent="0">
              <a:buNone/>
            </a:pPr>
            <a:r>
              <a:rPr lang="en-US" sz="1300" b="1">
                <a:solidFill>
                  <a:srgbClr val="FF0000"/>
                </a:solidFill>
                <a:ea typeface="+mn-lt"/>
                <a:cs typeface="+mn-lt"/>
              </a:rPr>
              <a:t>Temperature 25.5 °C - Rainfall 2910 mm</a:t>
            </a:r>
          </a:p>
        </p:txBody>
      </p:sp>
      <p:sp>
        <p:nvSpPr>
          <p:cNvPr id="17" name="Segnaposto testo 9">
            <a:extLst>
              <a:ext uri="{FF2B5EF4-FFF2-40B4-BE49-F238E27FC236}">
                <a16:creationId xmlns:a16="http://schemas.microsoft.com/office/drawing/2014/main" id="{9A14F7DA-BEA9-FC8B-4FAD-0D0F4023DE15}"/>
              </a:ext>
            </a:extLst>
          </p:cNvPr>
          <p:cNvSpPr>
            <a:spLocks noGrp="1"/>
          </p:cNvSpPr>
          <p:nvPr>
            <p:ph type="body" sz="quarter" idx="3"/>
          </p:nvPr>
        </p:nvSpPr>
        <p:spPr>
          <a:xfrm>
            <a:off x="7166957" y="1591500"/>
            <a:ext cx="3999001" cy="576262"/>
          </a:xfrm>
        </p:spPr>
        <p:txBody>
          <a:bodyPr/>
          <a:lstStyle/>
          <a:p>
            <a:r>
              <a:rPr lang="it-IT"/>
              <a:t>Cluster 2</a:t>
            </a:r>
          </a:p>
        </p:txBody>
      </p:sp>
      <p:sp>
        <p:nvSpPr>
          <p:cNvPr id="18" name="Segnaposto contenuto 13">
            <a:extLst>
              <a:ext uri="{FF2B5EF4-FFF2-40B4-BE49-F238E27FC236}">
                <a16:creationId xmlns:a16="http://schemas.microsoft.com/office/drawing/2014/main" id="{9A92D988-5A2D-A564-9765-4896C9B37A6A}"/>
              </a:ext>
            </a:extLst>
          </p:cNvPr>
          <p:cNvSpPr>
            <a:spLocks noGrp="1"/>
          </p:cNvSpPr>
          <p:nvPr>
            <p:ph sz="quarter" idx="4"/>
          </p:nvPr>
        </p:nvSpPr>
        <p:spPr>
          <a:xfrm>
            <a:off x="7166957" y="2176283"/>
            <a:ext cx="4338674" cy="1942954"/>
          </a:xfrm>
          <a:solidFill>
            <a:srgbClr val="00B050">
              <a:alpha val="29804"/>
            </a:srgbClr>
          </a:solidFill>
          <a:ln>
            <a:solidFill>
              <a:schemeClr val="accent1"/>
            </a:solidFill>
          </a:ln>
        </p:spPr>
        <p:txBody>
          <a:bodyPr vert="horz" lIns="91440" tIns="45720" rIns="91440" bIns="45720" rtlCol="0" anchor="ctr">
            <a:noAutofit/>
          </a:bodyPr>
          <a:lstStyle/>
          <a:p>
            <a:pPr marL="0" indent="0">
              <a:buNone/>
            </a:pPr>
            <a:r>
              <a:rPr lang="en-US" sz="1300">
                <a:ea typeface="+mn-lt"/>
                <a:cs typeface="+mn-lt"/>
              </a:rPr>
              <a:t>Guar seed - 90.166976 %</a:t>
            </a:r>
          </a:p>
          <a:p>
            <a:pPr marL="0" indent="0">
              <a:buNone/>
            </a:pPr>
            <a:r>
              <a:rPr lang="en-US" sz="1300">
                <a:ea typeface="+mn-lt"/>
                <a:cs typeface="+mn-lt"/>
              </a:rPr>
              <a:t>Grapes - 84.000000 %</a:t>
            </a:r>
          </a:p>
          <a:p>
            <a:pPr marL="0" indent="0">
              <a:buNone/>
            </a:pPr>
            <a:r>
              <a:rPr lang="en-US" sz="1300">
                <a:ea typeface="+mn-lt"/>
                <a:cs typeface="+mn-lt"/>
              </a:rPr>
              <a:t>Citrus Fruit - 75.543478 %</a:t>
            </a:r>
          </a:p>
          <a:p>
            <a:pPr marL="0" indent="0">
              <a:buNone/>
            </a:pPr>
            <a:r>
              <a:rPr lang="en-US" sz="1300">
                <a:ea typeface="+mn-lt"/>
                <a:cs typeface="+mn-lt"/>
              </a:rPr>
              <a:t>Pome Fruit - 73.015873 %</a:t>
            </a:r>
          </a:p>
          <a:p>
            <a:pPr marL="0" indent="0">
              <a:buNone/>
            </a:pPr>
            <a:r>
              <a:rPr lang="en-US" sz="1300">
                <a:ea typeface="+mn-lt"/>
                <a:cs typeface="+mn-lt"/>
              </a:rPr>
              <a:t>Beans &amp; Mutter(Vegetable) - 67.857143 %</a:t>
            </a:r>
          </a:p>
          <a:p>
            <a:pPr marL="0" indent="0">
              <a:buNone/>
            </a:pPr>
            <a:r>
              <a:rPr lang="en-US" sz="1300" b="1">
                <a:solidFill>
                  <a:srgbClr val="00B050"/>
                </a:solidFill>
                <a:ea typeface="+mn-lt"/>
                <a:cs typeface="+mn-lt"/>
              </a:rPr>
              <a:t>Temperature 26.5 °C - Rainfall 695 mm</a:t>
            </a:r>
          </a:p>
        </p:txBody>
      </p:sp>
      <p:sp>
        <p:nvSpPr>
          <p:cNvPr id="19" name="Segnaposto testo 5">
            <a:extLst>
              <a:ext uri="{FF2B5EF4-FFF2-40B4-BE49-F238E27FC236}">
                <a16:creationId xmlns:a16="http://schemas.microsoft.com/office/drawing/2014/main" id="{7312D2AE-666F-A138-5F52-E5A7B53BA2D5}"/>
              </a:ext>
            </a:extLst>
          </p:cNvPr>
          <p:cNvSpPr txBox="1">
            <a:spLocks/>
          </p:cNvSpPr>
          <p:nvPr/>
        </p:nvSpPr>
        <p:spPr>
          <a:xfrm>
            <a:off x="2589212" y="4134633"/>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r>
              <a:rPr lang="it-IT"/>
              <a:t>Cluster 1</a:t>
            </a:r>
          </a:p>
        </p:txBody>
      </p:sp>
      <p:sp>
        <p:nvSpPr>
          <p:cNvPr id="20" name="Segnaposto contenuto 7">
            <a:extLst>
              <a:ext uri="{FF2B5EF4-FFF2-40B4-BE49-F238E27FC236}">
                <a16:creationId xmlns:a16="http://schemas.microsoft.com/office/drawing/2014/main" id="{4AEA6080-91C5-E05D-B185-1C5EE5441396}"/>
              </a:ext>
            </a:extLst>
          </p:cNvPr>
          <p:cNvSpPr txBox="1">
            <a:spLocks/>
          </p:cNvSpPr>
          <p:nvPr/>
        </p:nvSpPr>
        <p:spPr>
          <a:xfrm>
            <a:off x="2589212" y="2176283"/>
            <a:ext cx="4342893" cy="1942955"/>
          </a:xfrm>
          <a:prstGeom prst="rect">
            <a:avLst/>
          </a:prstGeom>
          <a:solidFill>
            <a:srgbClr val="404040">
              <a:alpha val="29804"/>
            </a:srgbClr>
          </a:solidFill>
          <a:ln>
            <a:solidFill>
              <a:schemeClr val="tx1"/>
            </a:solidFill>
          </a:ln>
        </p:spPr>
        <p:txBody>
          <a:bodyPr vert="horz" lIns="91440" tIns="45720" rIns="91440" bIns="45720" rtlCol="0" anchor="ctr">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buFont typeface="Wingdings 3" charset="2"/>
              <a:buNone/>
            </a:pPr>
            <a:r>
              <a:rPr lang="en-US" sz="1400">
                <a:ea typeface="+mn-lt"/>
                <a:cs typeface="+mn-lt"/>
              </a:rPr>
              <a:t>Pineapple - 55.813953 %</a:t>
            </a:r>
          </a:p>
          <a:p>
            <a:pPr marL="0" indent="0">
              <a:lnSpc>
                <a:spcPct val="110000"/>
              </a:lnSpc>
              <a:buNone/>
            </a:pPr>
            <a:r>
              <a:rPr lang="en-US" sz="1400">
                <a:ea typeface="+mn-lt"/>
                <a:cs typeface="+mn-lt"/>
              </a:rPr>
              <a:t>Drumstick - 32.857143 %</a:t>
            </a:r>
          </a:p>
          <a:p>
            <a:pPr marL="0" indent="0">
              <a:lnSpc>
                <a:spcPct val="110000"/>
              </a:lnSpc>
              <a:buNone/>
            </a:pPr>
            <a:r>
              <a:rPr lang="en-US" sz="1400">
                <a:ea typeface="+mn-lt"/>
                <a:cs typeface="+mn-lt"/>
              </a:rPr>
              <a:t>Tapioca - 29.518856 %</a:t>
            </a:r>
          </a:p>
          <a:p>
            <a:pPr marL="0" indent="0">
              <a:lnSpc>
                <a:spcPct val="110000"/>
              </a:lnSpc>
              <a:buNone/>
            </a:pPr>
            <a:r>
              <a:rPr lang="en-US" sz="1400">
                <a:ea typeface="+mn-lt"/>
                <a:cs typeface="+mn-lt"/>
              </a:rPr>
              <a:t>Arecanut- 28.192771 %</a:t>
            </a:r>
          </a:p>
          <a:p>
            <a:pPr marL="0" indent="0">
              <a:lnSpc>
                <a:spcPct val="110000"/>
              </a:lnSpc>
              <a:buNone/>
            </a:pPr>
            <a:r>
              <a:rPr lang="en-US" sz="1400">
                <a:ea typeface="+mn-lt"/>
                <a:cs typeface="+mn-lt"/>
              </a:rPr>
              <a:t>Snak Guard - 26.086957 %</a:t>
            </a:r>
          </a:p>
          <a:p>
            <a:pPr marL="0" indent="0">
              <a:lnSpc>
                <a:spcPct val="110000"/>
              </a:lnSpc>
              <a:buNone/>
            </a:pPr>
            <a:r>
              <a:rPr lang="en-US" sz="1400" b="1">
                <a:ea typeface="+mn-lt"/>
                <a:cs typeface="+mn-lt"/>
              </a:rPr>
              <a:t>Temperature 29.9 °C - Rainfall 1860 mm</a:t>
            </a:r>
            <a:endParaRPr lang="en-US" sz="1400">
              <a:ea typeface="+mn-lt"/>
              <a:cs typeface="+mn-lt"/>
            </a:endParaRPr>
          </a:p>
        </p:txBody>
      </p:sp>
      <p:sp>
        <p:nvSpPr>
          <p:cNvPr id="21" name="Segnaposto contenuto 7">
            <a:extLst>
              <a:ext uri="{FF2B5EF4-FFF2-40B4-BE49-F238E27FC236}">
                <a16:creationId xmlns:a16="http://schemas.microsoft.com/office/drawing/2014/main" id="{BFB06E5D-2A87-7CC7-2D93-D3C41B32562F}"/>
              </a:ext>
            </a:extLst>
          </p:cNvPr>
          <p:cNvSpPr txBox="1">
            <a:spLocks/>
          </p:cNvSpPr>
          <p:nvPr/>
        </p:nvSpPr>
        <p:spPr>
          <a:xfrm>
            <a:off x="7173225" y="4710894"/>
            <a:ext cx="4342893" cy="1944000"/>
          </a:xfrm>
          <a:prstGeom prst="rect">
            <a:avLst/>
          </a:prstGeom>
          <a:solidFill>
            <a:srgbClr val="0070C0">
              <a:alpha val="29804"/>
            </a:srgbClr>
          </a:solidFill>
          <a:ln>
            <a:solidFill>
              <a:srgbClr val="002060"/>
            </a:solidFill>
          </a:ln>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IE" sz="1300">
                <a:effectLst/>
              </a:rPr>
              <a:t>Ragi - 72.043011 %</a:t>
            </a:r>
          </a:p>
          <a:p>
            <a:pPr marL="0" indent="0">
              <a:buNone/>
            </a:pPr>
            <a:r>
              <a:rPr lang="en-IE" sz="1300">
                <a:effectLst/>
              </a:rPr>
              <a:t>Urad	- 71.794872 %</a:t>
            </a:r>
          </a:p>
          <a:p>
            <a:pPr marL="0" indent="0">
              <a:buNone/>
            </a:pPr>
            <a:r>
              <a:rPr lang="en-IE" sz="1300">
                <a:effectLst/>
              </a:rPr>
              <a:t>Moong(Green Gram) - 68.965517 %</a:t>
            </a:r>
          </a:p>
          <a:p>
            <a:pPr marL="0" indent="0">
              <a:buNone/>
            </a:pPr>
            <a:r>
              <a:rPr lang="en-IE" sz="1300">
                <a:effectLst/>
              </a:rPr>
              <a:t>Groundnut - 68.243243 %</a:t>
            </a:r>
          </a:p>
          <a:p>
            <a:pPr marL="0" indent="0">
              <a:buNone/>
            </a:pPr>
            <a:r>
              <a:rPr lang="en-IE" sz="1300">
                <a:effectLst/>
              </a:rPr>
              <a:t>Small millets - 67.346939 %</a:t>
            </a:r>
          </a:p>
          <a:p>
            <a:pPr marL="0" indent="0">
              <a:buNone/>
            </a:pPr>
            <a:r>
              <a:rPr lang="en-IE" sz="1300" b="1">
                <a:solidFill>
                  <a:srgbClr val="002060"/>
                </a:solidFill>
              </a:rPr>
              <a:t>Temperature 26 °C - Rainfall </a:t>
            </a:r>
            <a:r>
              <a:rPr lang="en-IE" sz="1300" b="1">
                <a:solidFill>
                  <a:srgbClr val="002060"/>
                </a:solidFill>
                <a:ea typeface="+mn-lt"/>
                <a:cs typeface="+mn-lt"/>
              </a:rPr>
              <a:t>1113 mm</a:t>
            </a:r>
            <a:endParaRPr lang="en-IE" sz="1300"/>
          </a:p>
        </p:txBody>
      </p:sp>
      <p:sp>
        <p:nvSpPr>
          <p:cNvPr id="22" name="Segnaposto testo 5">
            <a:extLst>
              <a:ext uri="{FF2B5EF4-FFF2-40B4-BE49-F238E27FC236}">
                <a16:creationId xmlns:a16="http://schemas.microsoft.com/office/drawing/2014/main" id="{E1D7AB87-3F03-589E-720E-7601C0F97B22}"/>
              </a:ext>
            </a:extLst>
          </p:cNvPr>
          <p:cNvSpPr txBox="1">
            <a:spLocks/>
          </p:cNvSpPr>
          <p:nvPr/>
        </p:nvSpPr>
        <p:spPr>
          <a:xfrm>
            <a:off x="7165529" y="4134633"/>
            <a:ext cx="399273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r>
              <a:rPr lang="it-IT"/>
              <a:t>Cluster 3</a:t>
            </a:r>
          </a:p>
        </p:txBody>
      </p:sp>
      <p:pic>
        <p:nvPicPr>
          <p:cNvPr id="4" name="Picture 4" descr="Icon&#10;&#10;Description automatically generated">
            <a:extLst>
              <a:ext uri="{FF2B5EF4-FFF2-40B4-BE49-F238E27FC236}">
                <a16:creationId xmlns:a16="http://schemas.microsoft.com/office/drawing/2014/main" id="{7FBDA621-6F77-474E-7BE9-25A80480F266}"/>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911326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F989-A449-BEE8-AB4E-82734A4E86D6}"/>
              </a:ext>
            </a:extLst>
          </p:cNvPr>
          <p:cNvSpPr>
            <a:spLocks noGrp="1"/>
          </p:cNvSpPr>
          <p:nvPr>
            <p:ph type="title"/>
          </p:nvPr>
        </p:nvSpPr>
        <p:spPr/>
        <p:txBody>
          <a:bodyPr/>
          <a:lstStyle/>
          <a:p>
            <a:r>
              <a:rPr lang="en-US"/>
              <a:t>Regression: Why?</a:t>
            </a:r>
          </a:p>
        </p:txBody>
      </p:sp>
      <p:sp>
        <p:nvSpPr>
          <p:cNvPr id="3" name="Content Placeholder 2">
            <a:extLst>
              <a:ext uri="{FF2B5EF4-FFF2-40B4-BE49-F238E27FC236}">
                <a16:creationId xmlns:a16="http://schemas.microsoft.com/office/drawing/2014/main" id="{08DDA939-4855-7B22-5C58-AAF3ACB36117}"/>
              </a:ext>
            </a:extLst>
          </p:cNvPr>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n-US"/>
              <a:t>Once that Clustering is performed, we can train </a:t>
            </a:r>
            <a:r>
              <a:rPr lang="en-US" b="1"/>
              <a:t>one regression model per cluster </a:t>
            </a:r>
            <a:r>
              <a:rPr lang="en-US"/>
              <a:t>to predict a given crop's yields. </a:t>
            </a:r>
            <a:endParaRPr lang="it-IT"/>
          </a:p>
          <a:p>
            <a:pPr>
              <a:buFont typeface="Arial" panose="020B0604020202020204" pitchFamily="34" charset="0"/>
              <a:buChar char="•"/>
            </a:pPr>
            <a:r>
              <a:rPr lang="en-US"/>
              <a:t>This prediction will show farmers an </a:t>
            </a:r>
            <a:r>
              <a:rPr lang="en-US" b="1"/>
              <a:t>estimation</a:t>
            </a:r>
            <a:r>
              <a:rPr lang="en-US"/>
              <a:t> on how much </a:t>
            </a:r>
            <a:r>
              <a:rPr lang="en-US" b="1"/>
              <a:t>money</a:t>
            </a:r>
            <a:r>
              <a:rPr lang="en-US"/>
              <a:t> they can earn after changing crops.</a:t>
            </a:r>
          </a:p>
          <a:p>
            <a:pPr>
              <a:buFont typeface="Arial" panose="020B0604020202020204" pitchFamily="34" charset="0"/>
              <a:buChar char="•"/>
            </a:pPr>
            <a:r>
              <a:rPr lang="en-US"/>
              <a:t>Regression predictions can be shown as part of a demonstration to show to potential customers how our business model works, and how useful our tool is.</a:t>
            </a:r>
          </a:p>
          <a:p>
            <a:pPr>
              <a:buFont typeface="Arial" panose="020B0604020202020204" pitchFamily="34" charset="0"/>
              <a:buChar char="•"/>
            </a:pPr>
            <a:r>
              <a:rPr lang="en-US"/>
              <a:t>To perform regression, we used Random Forests and Gradient Boosting techniques. </a:t>
            </a:r>
          </a:p>
          <a:p>
            <a:endParaRPr lang="en-US"/>
          </a:p>
          <a:p>
            <a:endParaRPr lang="en-US"/>
          </a:p>
        </p:txBody>
      </p:sp>
      <p:pic>
        <p:nvPicPr>
          <p:cNvPr id="5" name="Picture 4" descr="Icon&#10;&#10;Description automatically generated">
            <a:extLst>
              <a:ext uri="{FF2B5EF4-FFF2-40B4-BE49-F238E27FC236}">
                <a16:creationId xmlns:a16="http://schemas.microsoft.com/office/drawing/2014/main" id="{475A8144-BE60-939E-9E37-34CA31AB5958}"/>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84130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F989-A449-BEE8-AB4E-82734A4E86D6}"/>
              </a:ext>
            </a:extLst>
          </p:cNvPr>
          <p:cNvSpPr>
            <a:spLocks noGrp="1"/>
          </p:cNvSpPr>
          <p:nvPr>
            <p:ph type="title"/>
          </p:nvPr>
        </p:nvSpPr>
        <p:spPr/>
        <p:txBody>
          <a:bodyPr/>
          <a:lstStyle/>
          <a:p>
            <a:r>
              <a:rPr lang="en-US"/>
              <a:t>Regression: Challenges</a:t>
            </a:r>
          </a:p>
        </p:txBody>
      </p:sp>
      <p:sp>
        <p:nvSpPr>
          <p:cNvPr id="3" name="Content Placeholder 2">
            <a:extLst>
              <a:ext uri="{FF2B5EF4-FFF2-40B4-BE49-F238E27FC236}">
                <a16:creationId xmlns:a16="http://schemas.microsoft.com/office/drawing/2014/main" id="{08DDA939-4855-7B22-5C58-AAF3ACB36117}"/>
              </a:ext>
            </a:extLst>
          </p:cNvPr>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n-US"/>
              <a:t>Very noisy dataset, even within clusters</a:t>
            </a:r>
          </a:p>
          <a:p>
            <a:pPr>
              <a:buFont typeface="Arial" panose="020B0604020202020204" pitchFamily="34" charset="0"/>
              <a:buChar char="•"/>
            </a:pPr>
            <a:r>
              <a:rPr lang="en-US"/>
              <a:t>Very sparse target values and not enough features:                                        too many factors that influence crop yield prediction</a:t>
            </a:r>
          </a:p>
          <a:p>
            <a:pPr>
              <a:buFont typeface="Arial" panose="020B0604020202020204" pitchFamily="34" charset="0"/>
              <a:buChar char="•"/>
            </a:pPr>
            <a:r>
              <a:rPr lang="en-US"/>
              <a:t>A serious need to use more tools to produce accurate predictions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5" name="Picture 4" descr="Icon&#10;&#10;Description automatically generated">
            <a:extLst>
              <a:ext uri="{FF2B5EF4-FFF2-40B4-BE49-F238E27FC236}">
                <a16:creationId xmlns:a16="http://schemas.microsoft.com/office/drawing/2014/main" id="{61D8880F-32AD-B0A8-E3DD-70DAA2A1205F}"/>
              </a:ext>
            </a:extLst>
          </p:cNvPr>
          <p:cNvPicPr>
            <a:picLocks noChangeAspect="1"/>
          </p:cNvPicPr>
          <p:nvPr/>
        </p:nvPicPr>
        <p:blipFill>
          <a:blip r:embed="rId2"/>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97364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4">
            <a:extLst>
              <a:ext uri="{FF2B5EF4-FFF2-40B4-BE49-F238E27FC236}">
                <a16:creationId xmlns:a16="http://schemas.microsoft.com/office/drawing/2014/main" id="{74E0D7C0-6AE2-2769-4E01-98C9691B36EB}"/>
              </a:ext>
            </a:extLst>
          </p:cNvPr>
          <p:cNvPicPr>
            <a:picLocks noChangeAspect="1"/>
          </p:cNvPicPr>
          <p:nvPr/>
        </p:nvPicPr>
        <p:blipFill>
          <a:blip r:embed="rId2"/>
          <a:stretch>
            <a:fillRect/>
          </a:stretch>
        </p:blipFill>
        <p:spPr>
          <a:xfrm>
            <a:off x="3083170" y="1449273"/>
            <a:ext cx="6019799" cy="3959453"/>
          </a:xfrm>
          <a:prstGeom prst="rect">
            <a:avLst/>
          </a:prstGeom>
          <a:ln>
            <a:solidFill>
              <a:schemeClr val="accent1"/>
            </a:solidFill>
          </a:ln>
          <a:effectLst>
            <a:outerShdw blurRad="292100" dist="139700" dir="2700000" algn="ctr" rotWithShape="0">
              <a:schemeClr val="tx1">
                <a:lumMod val="75000"/>
                <a:lumOff val="25000"/>
                <a:alpha val="65000"/>
              </a:schemeClr>
            </a:outerShdw>
          </a:effectLst>
        </p:spPr>
      </p:pic>
      <p:sp>
        <p:nvSpPr>
          <p:cNvPr id="5" name="CasellaDiTesto 4">
            <a:extLst>
              <a:ext uri="{FF2B5EF4-FFF2-40B4-BE49-F238E27FC236}">
                <a16:creationId xmlns:a16="http://schemas.microsoft.com/office/drawing/2014/main" id="{B8178C6A-28BF-AA57-C768-B92D961FF458}"/>
              </a:ext>
            </a:extLst>
          </p:cNvPr>
          <p:cNvSpPr txBox="1"/>
          <p:nvPr/>
        </p:nvSpPr>
        <p:spPr>
          <a:xfrm>
            <a:off x="3083170" y="5593748"/>
            <a:ext cx="60197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AUC with respect to the number of estimators</a:t>
            </a:r>
          </a:p>
        </p:txBody>
      </p:sp>
      <p:pic>
        <p:nvPicPr>
          <p:cNvPr id="3" name="Picture 4" descr="Icon&#10;&#10;Description automatically generated">
            <a:extLst>
              <a:ext uri="{FF2B5EF4-FFF2-40B4-BE49-F238E27FC236}">
                <a16:creationId xmlns:a16="http://schemas.microsoft.com/office/drawing/2014/main" id="{87BFA6BD-D14F-B9E2-0823-FED602C69359}"/>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57777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F989-A449-BEE8-AB4E-82734A4E86D6}"/>
              </a:ext>
            </a:extLst>
          </p:cNvPr>
          <p:cNvSpPr>
            <a:spLocks noGrp="1"/>
          </p:cNvSpPr>
          <p:nvPr>
            <p:ph type="title"/>
          </p:nvPr>
        </p:nvSpPr>
        <p:spPr/>
        <p:txBody>
          <a:bodyPr/>
          <a:lstStyle/>
          <a:p>
            <a:r>
              <a:rPr lang="en-US"/>
              <a:t>Regression: Results</a:t>
            </a:r>
          </a:p>
        </p:txBody>
      </p:sp>
      <p:sp>
        <p:nvSpPr>
          <p:cNvPr id="3" name="Content Placeholder 2">
            <a:extLst>
              <a:ext uri="{FF2B5EF4-FFF2-40B4-BE49-F238E27FC236}">
                <a16:creationId xmlns:a16="http://schemas.microsoft.com/office/drawing/2014/main" id="{08DDA939-4855-7B22-5C58-AAF3ACB36117}"/>
              </a:ext>
            </a:extLst>
          </p:cNvPr>
          <p:cNvSpPr>
            <a:spLocks noGrp="1"/>
          </p:cNvSpPr>
          <p:nvPr>
            <p:ph idx="1"/>
          </p:nvPr>
        </p:nvSpPr>
        <p:spPr>
          <a:xfrm>
            <a:off x="2589212" y="2133600"/>
            <a:ext cx="8915400" cy="758930"/>
          </a:xfrm>
        </p:spPr>
        <p:txBody>
          <a:bodyPr vert="horz" lIns="91440" tIns="45720" rIns="91440" bIns="45720" rtlCol="0" anchor="t">
            <a:normAutofit/>
          </a:bodyPr>
          <a:lstStyle/>
          <a:p>
            <a:pPr>
              <a:buFont typeface="Arial" panose="020B0604020202020204" pitchFamily="34" charset="0"/>
              <a:buChar char="•"/>
            </a:pPr>
            <a:r>
              <a:rPr lang="en-US"/>
              <a:t>Validation and grid search on Cluster 2</a:t>
            </a:r>
            <a:endParaRPr lang="it-IT"/>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Immagine 4" descr="Immagine che contiene testo&#10;&#10;Descrizione generata automaticamente">
            <a:extLst>
              <a:ext uri="{FF2B5EF4-FFF2-40B4-BE49-F238E27FC236}">
                <a16:creationId xmlns:a16="http://schemas.microsoft.com/office/drawing/2014/main" id="{4E124F78-7849-6556-3F3E-EE777DCD60AB}"/>
              </a:ext>
            </a:extLst>
          </p:cNvPr>
          <p:cNvPicPr>
            <a:picLocks noChangeAspect="1"/>
          </p:cNvPicPr>
          <p:nvPr/>
        </p:nvPicPr>
        <p:blipFill>
          <a:blip r:embed="rId2"/>
          <a:stretch>
            <a:fillRect/>
          </a:stretch>
        </p:blipFill>
        <p:spPr>
          <a:xfrm>
            <a:off x="1406770" y="2888219"/>
            <a:ext cx="9847384" cy="595054"/>
          </a:xfrm>
          <a:prstGeom prst="rect">
            <a:avLst/>
          </a:prstGeom>
        </p:spPr>
      </p:pic>
      <p:sp>
        <p:nvSpPr>
          <p:cNvPr id="6" name="Content Placeholder 2">
            <a:extLst>
              <a:ext uri="{FF2B5EF4-FFF2-40B4-BE49-F238E27FC236}">
                <a16:creationId xmlns:a16="http://schemas.microsoft.com/office/drawing/2014/main" id="{1A27AEE0-7C14-D386-25EB-ADEB876F3053}"/>
              </a:ext>
            </a:extLst>
          </p:cNvPr>
          <p:cNvSpPr txBox="1">
            <a:spLocks/>
          </p:cNvSpPr>
          <p:nvPr/>
        </p:nvSpPr>
        <p:spPr>
          <a:xfrm>
            <a:off x="2589212" y="4425461"/>
            <a:ext cx="8915400" cy="75893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t>Performance of the same model on Tapioca: R2 = 0.75</a:t>
            </a:r>
            <a:endParaRPr lang="it-IT"/>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7" name="Picture 4" descr="Icon&#10;&#10;Description automatically generated">
            <a:extLst>
              <a:ext uri="{FF2B5EF4-FFF2-40B4-BE49-F238E27FC236}">
                <a16:creationId xmlns:a16="http://schemas.microsoft.com/office/drawing/2014/main" id="{51DB1A35-A432-3FB7-DC0D-F06687E565F7}"/>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27498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Real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p:txBody>
          <a:bodyPr vert="horz" lIns="91440" tIns="45720" rIns="91440" bIns="45720" rtlCol="0" anchor="t">
            <a:normAutofit/>
          </a:bodyPr>
          <a:lstStyle/>
          <a:p>
            <a:pPr marL="0" indent="0">
              <a:buNone/>
            </a:pPr>
            <a:r>
              <a:rPr lang="en-US"/>
              <a:t>Marco's input</a:t>
            </a:r>
          </a:p>
          <a:p>
            <a:pPr lvl="1">
              <a:buFont typeface="Arial" panose="020B0604020202020204" pitchFamily="34" charset="0"/>
              <a:buChar char="•"/>
            </a:pPr>
            <a:r>
              <a:rPr lang="en-US"/>
              <a:t>N: 90 [kg/ha]</a:t>
            </a:r>
          </a:p>
          <a:p>
            <a:pPr lvl="1">
              <a:buFont typeface="Arial" panose="020B0604020202020204" pitchFamily="34" charset="0"/>
              <a:buChar char="•"/>
            </a:pPr>
            <a:r>
              <a:rPr lang="en-US"/>
              <a:t>P: 108 [kg/ha]</a:t>
            </a:r>
          </a:p>
          <a:p>
            <a:pPr lvl="1">
              <a:buFont typeface="Arial" panose="020B0604020202020204" pitchFamily="34" charset="0"/>
              <a:buChar char="•"/>
            </a:pPr>
            <a:r>
              <a:rPr lang="en-US"/>
              <a:t>K: 36 [kg/ha]</a:t>
            </a:r>
          </a:p>
          <a:p>
            <a:pPr lvl="1">
              <a:buFont typeface="Arial" panose="020B0604020202020204" pitchFamily="34" charset="0"/>
              <a:buChar char="•"/>
            </a:pPr>
            <a:r>
              <a:rPr lang="en-US"/>
              <a:t>Average Temperature: 27 [°C]</a:t>
            </a:r>
          </a:p>
          <a:p>
            <a:pPr lvl="1">
              <a:buFont typeface="Arial" panose="020B0604020202020204" pitchFamily="34" charset="0"/>
              <a:buChar char="•"/>
            </a:pPr>
            <a:r>
              <a:rPr lang="en-US"/>
              <a:t>Rainfall: 1163 [mm]</a:t>
            </a:r>
          </a:p>
          <a:p>
            <a:pPr lvl="1">
              <a:buFont typeface="Arial" panose="020B0604020202020204" pitchFamily="34" charset="0"/>
              <a:buChar char="•"/>
            </a:pPr>
            <a:r>
              <a:rPr lang="en-US"/>
              <a:t>Area: </a:t>
            </a:r>
            <a:r>
              <a:rPr lang="en-US">
                <a:ea typeface="+mn-lt"/>
                <a:cs typeface="+mn-lt"/>
              </a:rPr>
              <a:t>18901 </a:t>
            </a:r>
            <a:r>
              <a:rPr lang="en-US"/>
              <a:t>[ha]</a:t>
            </a:r>
          </a:p>
          <a:p>
            <a:pPr marL="457200" lvl="1" indent="0">
              <a:buNone/>
            </a:pPr>
            <a:r>
              <a:rPr lang="en-US"/>
              <a:t>Clustering output:</a:t>
            </a:r>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2"/>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ea typeface="+mn-lt"/>
                <a:cs typeface="+mn-lt"/>
              </a:rPr>
              <a:t>What can I plant in my soil with these conditions</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Immagine 11">
            <a:extLst>
              <a:ext uri="{FF2B5EF4-FFF2-40B4-BE49-F238E27FC236}">
                <a16:creationId xmlns:a16="http://schemas.microsoft.com/office/drawing/2014/main" id="{B3A6D7CD-F348-80A6-F86B-FB12FE66569E}"/>
              </a:ext>
            </a:extLst>
          </p:cNvPr>
          <p:cNvPicPr>
            <a:picLocks noChangeAspect="1"/>
          </p:cNvPicPr>
          <p:nvPr/>
        </p:nvPicPr>
        <p:blipFill>
          <a:blip r:embed="rId5"/>
          <a:stretch>
            <a:fillRect/>
          </a:stretch>
        </p:blipFill>
        <p:spPr>
          <a:xfrm>
            <a:off x="3137759" y="5225422"/>
            <a:ext cx="3133758" cy="9144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1D0FCF51-3C53-924E-A49B-8D5312373DB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701955" y="2080445"/>
            <a:ext cx="338876" cy="338876"/>
          </a:xfrm>
          <a:prstGeom prst="rect">
            <a:avLst/>
          </a:prstGeom>
        </p:spPr>
      </p:pic>
    </p:spTree>
    <p:extLst>
      <p:ext uri="{BB962C8B-B14F-4D97-AF65-F5344CB8AC3E}">
        <p14:creationId xmlns:p14="http://schemas.microsoft.com/office/powerpoint/2010/main" val="2019473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Real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a:xfrm>
            <a:off x="2589212" y="2133600"/>
            <a:ext cx="3847660" cy="3777622"/>
          </a:xfrm>
        </p:spPr>
        <p:txBody>
          <a:bodyPr vert="horz" lIns="91440" tIns="45720" rIns="91440" bIns="45720" rtlCol="0" anchor="t">
            <a:normAutofit/>
          </a:bodyPr>
          <a:lstStyle/>
          <a:p>
            <a:pPr marL="0" indent="0">
              <a:buNone/>
            </a:pPr>
            <a:r>
              <a:rPr lang="en-US"/>
              <a:t>Regression on Marco's input: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Ivory Coast Cashew productivity: 606 [kg/ha]</a:t>
            </a:r>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2"/>
          <a:stretch>
            <a:fillRect/>
          </a:stretch>
        </p:blipFill>
        <p:spPr>
          <a:xfrm>
            <a:off x="10764000" y="360000"/>
            <a:ext cx="1028565" cy="1080000"/>
          </a:xfrm>
          <a:prstGeom prst="rect">
            <a:avLst/>
          </a:prstGeom>
        </p:spPr>
      </p:pic>
      <p:pic>
        <p:nvPicPr>
          <p:cNvPr id="9" name="Immagine 11">
            <a:extLst>
              <a:ext uri="{FF2B5EF4-FFF2-40B4-BE49-F238E27FC236}">
                <a16:creationId xmlns:a16="http://schemas.microsoft.com/office/drawing/2014/main" id="{1B418B7C-71B0-1CC6-E45E-0E92862FB0F7}"/>
              </a:ext>
            </a:extLst>
          </p:cNvPr>
          <p:cNvPicPr>
            <a:picLocks noChangeAspect="1"/>
          </p:cNvPicPr>
          <p:nvPr/>
        </p:nvPicPr>
        <p:blipFill>
          <a:blip r:embed="rId3"/>
          <a:stretch>
            <a:fillRect/>
          </a:stretch>
        </p:blipFill>
        <p:spPr>
          <a:xfrm>
            <a:off x="2672862" y="2658140"/>
            <a:ext cx="3327702" cy="992289"/>
          </a:xfrm>
          <a:prstGeom prst="rect">
            <a:avLst/>
          </a:prstGeom>
        </p:spPr>
      </p:pic>
      <p:grpSp>
        <p:nvGrpSpPr>
          <p:cNvPr id="5" name="Group 4">
            <a:extLst>
              <a:ext uri="{FF2B5EF4-FFF2-40B4-BE49-F238E27FC236}">
                <a16:creationId xmlns:a16="http://schemas.microsoft.com/office/drawing/2014/main" id="{E4CA51A5-AD20-D9C6-5868-A4F9D744DCB7}"/>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304CFD62-8A56-509E-87F6-1345A4A3B90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787C92EB-08D4-E4FD-3986-278B3722F1BB}"/>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5D41A295-B448-B987-B6F1-33DDA5F4DD86}"/>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ea typeface="+mn-lt"/>
                <a:cs typeface="+mn-lt"/>
              </a:rPr>
              <a:t>How much could I produce</a:t>
            </a:r>
          </a:p>
        </p:txBody>
      </p:sp>
      <p:sp>
        <p:nvSpPr>
          <p:cNvPr id="10" name="Oval 9">
            <a:extLst>
              <a:ext uri="{FF2B5EF4-FFF2-40B4-BE49-F238E27FC236}">
                <a16:creationId xmlns:a16="http://schemas.microsoft.com/office/drawing/2014/main" id="{1732038E-0D92-A544-8BF2-7E4DD5D84C50}"/>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57B7563-4209-14FA-AFFA-216D2B9835D0}"/>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F74B2337-1A43-A6DD-FA00-E1344E1A884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431061" y="1999672"/>
            <a:ext cx="338876" cy="338876"/>
          </a:xfrm>
          <a:prstGeom prst="rect">
            <a:avLst/>
          </a:prstGeom>
        </p:spPr>
      </p:pic>
    </p:spTree>
    <p:extLst>
      <p:ext uri="{BB962C8B-B14F-4D97-AF65-F5344CB8AC3E}">
        <p14:creationId xmlns:p14="http://schemas.microsoft.com/office/powerpoint/2010/main" val="158738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ReCrop Team</a:t>
            </a:r>
          </a:p>
        </p:txBody>
      </p:sp>
      <p:pic>
        <p:nvPicPr>
          <p:cNvPr id="4" name="Picture 3" descr="Icon&#10;&#10;Description automatically generated">
            <a:extLst>
              <a:ext uri="{FF2B5EF4-FFF2-40B4-BE49-F238E27FC236}">
                <a16:creationId xmlns:a16="http://schemas.microsoft.com/office/drawing/2014/main" id="{0727F400-C720-44C8-D298-700984657027}"/>
              </a:ext>
            </a:extLst>
          </p:cNvPr>
          <p:cNvPicPr>
            <a:picLocks noChangeAspect="1"/>
          </p:cNvPicPr>
          <p:nvPr/>
        </p:nvPicPr>
        <p:blipFill>
          <a:blip r:embed="rId3"/>
          <a:stretch>
            <a:fillRect/>
          </a:stretch>
        </p:blipFill>
        <p:spPr>
          <a:xfrm>
            <a:off x="10764000" y="360000"/>
            <a:ext cx="1028565" cy="1080000"/>
          </a:xfrm>
          <a:prstGeom prst="rect">
            <a:avLst/>
          </a:prstGeom>
        </p:spPr>
      </p:pic>
      <p:graphicFrame>
        <p:nvGraphicFramePr>
          <p:cNvPr id="6" name="Tabella 13">
            <a:extLst>
              <a:ext uri="{FF2B5EF4-FFF2-40B4-BE49-F238E27FC236}">
                <a16:creationId xmlns:a16="http://schemas.microsoft.com/office/drawing/2014/main" id="{3DAFCCC9-00C1-8A93-B0FC-5209C4398B5C}"/>
              </a:ext>
            </a:extLst>
          </p:cNvPr>
          <p:cNvGraphicFramePr>
            <a:graphicFrameLocks noGrp="1"/>
          </p:cNvGraphicFramePr>
          <p:nvPr>
            <p:extLst>
              <p:ext uri="{D42A27DB-BD31-4B8C-83A1-F6EECF244321}">
                <p14:modId xmlns:p14="http://schemas.microsoft.com/office/powerpoint/2010/main" val="1707339200"/>
              </p:ext>
            </p:extLst>
          </p:nvPr>
        </p:nvGraphicFramePr>
        <p:xfrm>
          <a:off x="2572987" y="1909948"/>
          <a:ext cx="8664448" cy="4048677"/>
        </p:xfrm>
        <a:graphic>
          <a:graphicData uri="http://schemas.openxmlformats.org/drawingml/2006/table">
            <a:tbl>
              <a:tblPr firstRow="1" bandRow="1">
                <a:tableStyleId>{5C22544A-7EE6-4342-B048-85BDC9FD1C3A}</a:tableStyleId>
              </a:tblPr>
              <a:tblGrid>
                <a:gridCol w="3624448">
                  <a:extLst>
                    <a:ext uri="{9D8B030D-6E8A-4147-A177-3AD203B41FA5}">
                      <a16:colId xmlns:a16="http://schemas.microsoft.com/office/drawing/2014/main" val="2646675704"/>
                    </a:ext>
                  </a:extLst>
                </a:gridCol>
                <a:gridCol w="1260000">
                  <a:extLst>
                    <a:ext uri="{9D8B030D-6E8A-4147-A177-3AD203B41FA5}">
                      <a16:colId xmlns:a16="http://schemas.microsoft.com/office/drawing/2014/main" val="470045153"/>
                    </a:ext>
                  </a:extLst>
                </a:gridCol>
                <a:gridCol w="1260000">
                  <a:extLst>
                    <a:ext uri="{9D8B030D-6E8A-4147-A177-3AD203B41FA5}">
                      <a16:colId xmlns:a16="http://schemas.microsoft.com/office/drawing/2014/main" val="204670945"/>
                    </a:ext>
                  </a:extLst>
                </a:gridCol>
                <a:gridCol w="1260000">
                  <a:extLst>
                    <a:ext uri="{9D8B030D-6E8A-4147-A177-3AD203B41FA5}">
                      <a16:colId xmlns:a16="http://schemas.microsoft.com/office/drawing/2014/main" val="3545283438"/>
                    </a:ext>
                  </a:extLst>
                </a:gridCol>
                <a:gridCol w="1260000">
                  <a:extLst>
                    <a:ext uri="{9D8B030D-6E8A-4147-A177-3AD203B41FA5}">
                      <a16:colId xmlns:a16="http://schemas.microsoft.com/office/drawing/2014/main" val="3961083834"/>
                    </a:ext>
                  </a:extLst>
                </a:gridCol>
              </a:tblGrid>
              <a:tr h="404868">
                <a:tc>
                  <a:txBody>
                    <a:bodyPr/>
                    <a:lstStyle/>
                    <a:p>
                      <a:endParaRPr lang="en-US" noProof="0"/>
                    </a:p>
                  </a:txBody>
                  <a:tcPr/>
                </a:tc>
                <a:tc>
                  <a:txBody>
                    <a:bodyPr/>
                    <a:lstStyle/>
                    <a:p>
                      <a:pPr algn="ctr"/>
                      <a:r>
                        <a:rPr lang="en-US" noProof="0"/>
                        <a:t>Jonathan</a:t>
                      </a:r>
                    </a:p>
                  </a:txBody>
                  <a:tcPr/>
                </a:tc>
                <a:tc>
                  <a:txBody>
                    <a:bodyPr/>
                    <a:lstStyle/>
                    <a:p>
                      <a:pPr algn="ctr"/>
                      <a:r>
                        <a:rPr lang="en-US" noProof="0"/>
                        <a:t>Luca</a:t>
                      </a:r>
                    </a:p>
                  </a:txBody>
                  <a:tcPr/>
                </a:tc>
                <a:tc>
                  <a:txBody>
                    <a:bodyPr/>
                    <a:lstStyle/>
                    <a:p>
                      <a:pPr algn="ctr"/>
                      <a:r>
                        <a:rPr lang="en-US" noProof="0"/>
                        <a:t>Daniele</a:t>
                      </a:r>
                    </a:p>
                  </a:txBody>
                  <a:tcPr/>
                </a:tc>
                <a:tc>
                  <a:txBody>
                    <a:bodyPr/>
                    <a:lstStyle/>
                    <a:p>
                      <a:pPr algn="ctr"/>
                      <a:r>
                        <a:rPr lang="en-US" noProof="0"/>
                        <a:t>Leonardo</a:t>
                      </a:r>
                    </a:p>
                  </a:txBody>
                  <a:tcPr/>
                </a:tc>
                <a:extLst>
                  <a:ext uri="{0D108BD9-81ED-4DB2-BD59-A6C34878D82A}">
                    <a16:rowId xmlns:a16="http://schemas.microsoft.com/office/drawing/2014/main" val="1064401904"/>
                  </a:ext>
                </a:extLst>
              </a:tr>
              <a:tr h="404868">
                <a:tc>
                  <a:txBody>
                    <a:bodyPr/>
                    <a:lstStyle/>
                    <a:p>
                      <a:r>
                        <a:rPr lang="en-US" b="0" noProof="0"/>
                        <a:t>Dataset Research</a:t>
                      </a:r>
                    </a:p>
                  </a:txBody>
                  <a:tcPr/>
                </a:tc>
                <a:tc>
                  <a:txBody>
                    <a:bodyPr/>
                    <a:lstStyle/>
                    <a:p>
                      <a:pPr algn="ctr"/>
                      <a:endParaRPr lang="en-US" b="1" noProof="0"/>
                    </a:p>
                  </a:txBody>
                  <a:tcPr/>
                </a:tc>
                <a:tc>
                  <a:txBody>
                    <a:bodyPr/>
                    <a:lstStyle/>
                    <a:p>
                      <a:pPr algn="ctr"/>
                      <a:r>
                        <a:rPr lang="en-US" b="1" noProof="0"/>
                        <a:t>X</a:t>
                      </a:r>
                    </a:p>
                  </a:txBody>
                  <a:tcPr/>
                </a:tc>
                <a:tc>
                  <a:txBody>
                    <a:bodyPr/>
                    <a:lstStyle/>
                    <a:p>
                      <a:pPr algn="ctr"/>
                      <a:r>
                        <a:rPr lang="en-US" b="1" noProof="0"/>
                        <a:t>X</a:t>
                      </a:r>
                    </a:p>
                  </a:txBody>
                  <a:tcPr/>
                </a:tc>
                <a:tc>
                  <a:txBody>
                    <a:bodyPr/>
                    <a:lstStyle/>
                    <a:p>
                      <a:pPr algn="ctr"/>
                      <a:r>
                        <a:rPr lang="en-US" b="1" noProof="0"/>
                        <a:t>X</a:t>
                      </a:r>
                    </a:p>
                  </a:txBody>
                  <a:tcPr/>
                </a:tc>
                <a:extLst>
                  <a:ext uri="{0D108BD9-81ED-4DB2-BD59-A6C34878D82A}">
                    <a16:rowId xmlns:a16="http://schemas.microsoft.com/office/drawing/2014/main" val="271114645"/>
                  </a:ext>
                </a:extLst>
              </a:tr>
              <a:tr h="404868">
                <a:tc>
                  <a:txBody>
                    <a:bodyPr/>
                    <a:lstStyle/>
                    <a:p>
                      <a:pPr lvl="0">
                        <a:buNone/>
                      </a:pPr>
                      <a:r>
                        <a:rPr lang="en-US" b="0" noProof="0"/>
                        <a:t>Pre Processing</a:t>
                      </a:r>
                    </a:p>
                  </a:txBody>
                  <a:tcPr/>
                </a:tc>
                <a:tc>
                  <a:txBody>
                    <a:bodyPr/>
                    <a:lstStyle/>
                    <a:p>
                      <a:pPr lvl="0" algn="ctr">
                        <a:buNone/>
                      </a:pPr>
                      <a:endParaRPr lang="en-US" b="1" noProof="0"/>
                    </a:p>
                  </a:txBody>
                  <a:tcPr/>
                </a:tc>
                <a:tc>
                  <a:txBody>
                    <a:bodyPr/>
                    <a:lstStyle/>
                    <a:p>
                      <a:pPr lvl="0" algn="ctr">
                        <a:buNone/>
                      </a:pPr>
                      <a:r>
                        <a:rPr lang="en-US" b="1" noProof="0"/>
                        <a:t>X</a:t>
                      </a:r>
                      <a:endParaRPr lang="en-US" noProof="0"/>
                    </a:p>
                  </a:txBody>
                  <a:tcPr/>
                </a:tc>
                <a:tc>
                  <a:txBody>
                    <a:bodyPr/>
                    <a:lstStyle/>
                    <a:p>
                      <a:pPr lvl="0" algn="ctr">
                        <a:buNone/>
                      </a:pPr>
                      <a:r>
                        <a:rPr lang="en-US" b="1" noProof="0"/>
                        <a:t>X</a:t>
                      </a:r>
                      <a:endParaRPr lang="en-US" noProof="0"/>
                    </a:p>
                  </a:txBody>
                  <a:tcPr/>
                </a:tc>
                <a:tc>
                  <a:txBody>
                    <a:bodyPr/>
                    <a:lstStyle/>
                    <a:p>
                      <a:pPr lvl="0" algn="ctr">
                        <a:buNone/>
                      </a:pPr>
                      <a:r>
                        <a:rPr lang="en-US" b="1" noProof="0"/>
                        <a:t>X</a:t>
                      </a:r>
                    </a:p>
                  </a:txBody>
                  <a:tcPr/>
                </a:tc>
                <a:extLst>
                  <a:ext uri="{0D108BD9-81ED-4DB2-BD59-A6C34878D82A}">
                    <a16:rowId xmlns:a16="http://schemas.microsoft.com/office/drawing/2014/main" val="3031884618"/>
                  </a:ext>
                </a:extLst>
              </a:tr>
              <a:tr h="404868">
                <a:tc>
                  <a:txBody>
                    <a:bodyPr/>
                    <a:lstStyle/>
                    <a:p>
                      <a:pPr lvl="0">
                        <a:buNone/>
                      </a:pPr>
                      <a:r>
                        <a:rPr lang="en-US" b="0" noProof="0"/>
                        <a:t>Data Analysis for Classification</a:t>
                      </a:r>
                    </a:p>
                  </a:txBody>
                  <a:tcPr/>
                </a:tc>
                <a:tc>
                  <a:txBody>
                    <a:bodyPr/>
                    <a:lstStyle/>
                    <a:p>
                      <a:pPr lvl="0" algn="ctr">
                        <a:buNone/>
                      </a:pPr>
                      <a:endParaRPr lang="en-US" noProof="0"/>
                    </a:p>
                  </a:txBody>
                  <a:tcPr/>
                </a:tc>
                <a:tc>
                  <a:txBody>
                    <a:bodyPr/>
                    <a:lstStyle/>
                    <a:p>
                      <a:pPr lvl="0" algn="ctr">
                        <a:buNone/>
                      </a:pPr>
                      <a:endParaRPr lang="en-US" noProof="0"/>
                    </a:p>
                  </a:txBody>
                  <a:tcPr/>
                </a:tc>
                <a:tc>
                  <a:txBody>
                    <a:bodyPr/>
                    <a:lstStyle/>
                    <a:p>
                      <a:pPr lvl="0" algn="ctr">
                        <a:buNone/>
                      </a:pPr>
                      <a:endParaRPr lang="en-US" noProof="0"/>
                    </a:p>
                  </a:txBody>
                  <a:tcPr/>
                </a:tc>
                <a:tc>
                  <a:txBody>
                    <a:bodyPr/>
                    <a:lstStyle/>
                    <a:p>
                      <a:pPr lvl="0" algn="ctr">
                        <a:buNone/>
                      </a:pPr>
                      <a:r>
                        <a:rPr lang="en-US" sz="1800" b="1" i="0" u="none" strike="noStrike" noProof="0">
                          <a:latin typeface="Century Gothic"/>
                        </a:rPr>
                        <a:t>X</a:t>
                      </a:r>
                      <a:endParaRPr lang="en-US" noProof="0"/>
                    </a:p>
                  </a:txBody>
                  <a:tcPr/>
                </a:tc>
                <a:extLst>
                  <a:ext uri="{0D108BD9-81ED-4DB2-BD59-A6C34878D82A}">
                    <a16:rowId xmlns:a16="http://schemas.microsoft.com/office/drawing/2014/main" val="1229333273"/>
                  </a:ext>
                </a:extLst>
              </a:tr>
              <a:tr h="404868">
                <a:tc>
                  <a:txBody>
                    <a:bodyPr/>
                    <a:lstStyle/>
                    <a:p>
                      <a:pPr lvl="0">
                        <a:buNone/>
                      </a:pPr>
                      <a:r>
                        <a:rPr lang="en-US" b="0" noProof="0"/>
                        <a:t>Classification models</a:t>
                      </a:r>
                    </a:p>
                  </a:txBody>
                  <a:tcPr/>
                </a:tc>
                <a:tc>
                  <a:txBody>
                    <a:bodyPr/>
                    <a:lstStyle/>
                    <a:p>
                      <a:pPr lvl="0" algn="ctr">
                        <a:buNone/>
                      </a:pPr>
                      <a:r>
                        <a:rPr lang="en-US" b="1" noProof="0"/>
                        <a:t>X</a:t>
                      </a:r>
                      <a:endParaRPr lang="en-US" noProof="0"/>
                    </a:p>
                  </a:txBody>
                  <a:tcPr/>
                </a:tc>
                <a:tc>
                  <a:txBody>
                    <a:bodyPr/>
                    <a:lstStyle/>
                    <a:p>
                      <a:pPr lvl="0" algn="ctr">
                        <a:buNone/>
                      </a:pPr>
                      <a:endParaRPr lang="en-US" b="1" noProof="0"/>
                    </a:p>
                  </a:txBody>
                  <a:tcPr/>
                </a:tc>
                <a:tc>
                  <a:txBody>
                    <a:bodyPr/>
                    <a:lstStyle/>
                    <a:p>
                      <a:pPr lvl="0" algn="ctr">
                        <a:buNone/>
                      </a:pPr>
                      <a:endParaRPr lang="en-US" noProof="0"/>
                    </a:p>
                  </a:txBody>
                  <a:tcPr/>
                </a:tc>
                <a:tc>
                  <a:txBody>
                    <a:bodyPr/>
                    <a:lstStyle/>
                    <a:p>
                      <a:pPr lvl="0" algn="ctr">
                        <a:buNone/>
                      </a:pPr>
                      <a:r>
                        <a:rPr lang="en-US" sz="1800" b="1" i="0" u="none" strike="noStrike" noProof="0">
                          <a:latin typeface="Century Gothic"/>
                        </a:rPr>
                        <a:t>X</a:t>
                      </a:r>
                      <a:endParaRPr lang="en-US" sz="1800" i="0" u="none" strike="noStrike" noProof="0">
                        <a:latin typeface="Century Gothic"/>
                      </a:endParaRPr>
                    </a:p>
                  </a:txBody>
                  <a:tcPr/>
                </a:tc>
                <a:extLst>
                  <a:ext uri="{0D108BD9-81ED-4DB2-BD59-A6C34878D82A}">
                    <a16:rowId xmlns:a16="http://schemas.microsoft.com/office/drawing/2014/main" val="880585589"/>
                  </a:ext>
                </a:extLst>
              </a:tr>
              <a:tr h="404868">
                <a:tc>
                  <a:txBody>
                    <a:bodyPr/>
                    <a:lstStyle/>
                    <a:p>
                      <a:pPr lvl="0">
                        <a:buNone/>
                      </a:pPr>
                      <a:r>
                        <a:rPr lang="en-US" b="0" noProof="0"/>
                        <a:t>Data Analysis for Clustering</a:t>
                      </a:r>
                    </a:p>
                  </a:txBody>
                  <a:tcPr/>
                </a:tc>
                <a:tc>
                  <a:txBody>
                    <a:bodyPr/>
                    <a:lstStyle/>
                    <a:p>
                      <a:pPr lvl="0" algn="ctr">
                        <a:buNone/>
                      </a:pPr>
                      <a:endParaRPr lang="en-US" sz="1800" b="1" i="0" u="none" strike="noStrike" noProof="0">
                        <a:latin typeface="Century Gothic"/>
                      </a:endParaRPr>
                    </a:p>
                  </a:txBody>
                  <a:tcPr/>
                </a:tc>
                <a:tc>
                  <a:txBody>
                    <a:bodyPr/>
                    <a:lstStyle/>
                    <a:p>
                      <a:pPr lvl="0" algn="ctr">
                        <a:buNone/>
                      </a:pPr>
                      <a:r>
                        <a:rPr lang="en-US" b="1" noProof="0"/>
                        <a:t>X</a:t>
                      </a:r>
                    </a:p>
                  </a:txBody>
                  <a:tcPr/>
                </a:tc>
                <a:tc>
                  <a:txBody>
                    <a:bodyPr/>
                    <a:lstStyle/>
                    <a:p>
                      <a:pPr lvl="0" algn="ctr">
                        <a:buNone/>
                      </a:pPr>
                      <a:endParaRPr lang="en-US" b="1" noProof="0"/>
                    </a:p>
                  </a:txBody>
                  <a:tcPr/>
                </a:tc>
                <a:tc>
                  <a:txBody>
                    <a:bodyPr/>
                    <a:lstStyle/>
                    <a:p>
                      <a:pPr lvl="0" algn="ctr">
                        <a:buNone/>
                      </a:pPr>
                      <a:r>
                        <a:rPr lang="en-US" b="1" noProof="0"/>
                        <a:t>X</a:t>
                      </a:r>
                      <a:endParaRPr lang="en-US" noProof="0"/>
                    </a:p>
                  </a:txBody>
                  <a:tcPr/>
                </a:tc>
                <a:extLst>
                  <a:ext uri="{0D108BD9-81ED-4DB2-BD59-A6C34878D82A}">
                    <a16:rowId xmlns:a16="http://schemas.microsoft.com/office/drawing/2014/main" val="3535642238"/>
                  </a:ext>
                </a:extLst>
              </a:tr>
              <a:tr h="404868">
                <a:tc>
                  <a:txBody>
                    <a:bodyPr/>
                    <a:lstStyle/>
                    <a:p>
                      <a:pPr lvl="0">
                        <a:buNone/>
                      </a:pPr>
                      <a:r>
                        <a:rPr lang="en-US" sz="1800" b="0" i="0" u="none" strike="noStrike" noProof="0">
                          <a:latin typeface="Century Gothic"/>
                        </a:rPr>
                        <a:t>Clustering </a:t>
                      </a:r>
                      <a:r>
                        <a:rPr lang="en-US" b="0" noProof="0"/>
                        <a:t>models</a:t>
                      </a:r>
                    </a:p>
                  </a:txBody>
                  <a:tcPr/>
                </a:tc>
                <a:tc>
                  <a:txBody>
                    <a:bodyPr/>
                    <a:lstStyle/>
                    <a:p>
                      <a:pPr lvl="0" algn="ctr">
                        <a:buNone/>
                      </a:pPr>
                      <a:endParaRPr lang="en-US" noProof="0"/>
                    </a:p>
                  </a:txBody>
                  <a:tcPr/>
                </a:tc>
                <a:tc>
                  <a:txBody>
                    <a:bodyPr/>
                    <a:lstStyle/>
                    <a:p>
                      <a:pPr lvl="0" algn="ctr">
                        <a:buNone/>
                      </a:pPr>
                      <a:r>
                        <a:rPr lang="en-US" b="1" noProof="0"/>
                        <a:t>X</a:t>
                      </a:r>
                      <a:endParaRPr lang="en-US" noProof="0"/>
                    </a:p>
                  </a:txBody>
                  <a:tcPr/>
                </a:tc>
                <a:tc>
                  <a:txBody>
                    <a:bodyPr/>
                    <a:lstStyle/>
                    <a:p>
                      <a:pPr lvl="0" algn="ctr">
                        <a:buNone/>
                      </a:pPr>
                      <a:r>
                        <a:rPr lang="en-US" b="1" noProof="0"/>
                        <a:t>X</a:t>
                      </a:r>
                      <a:endParaRPr lang="en-US" noProof="0"/>
                    </a:p>
                  </a:txBody>
                  <a:tcPr/>
                </a:tc>
                <a:tc>
                  <a:txBody>
                    <a:bodyPr/>
                    <a:lstStyle/>
                    <a:p>
                      <a:pPr lvl="0" algn="ctr">
                        <a:buNone/>
                      </a:pPr>
                      <a:r>
                        <a:rPr lang="en-US" sz="1800" b="1" i="0" u="none" strike="noStrike" noProof="0">
                          <a:latin typeface="Century Gothic"/>
                        </a:rPr>
                        <a:t>X</a:t>
                      </a:r>
                      <a:endParaRPr lang="en-US" noProof="0"/>
                    </a:p>
                  </a:txBody>
                  <a:tcPr/>
                </a:tc>
                <a:extLst>
                  <a:ext uri="{0D108BD9-81ED-4DB2-BD59-A6C34878D82A}">
                    <a16:rowId xmlns:a16="http://schemas.microsoft.com/office/drawing/2014/main" val="1381520193"/>
                  </a:ext>
                </a:extLst>
              </a:tr>
              <a:tr h="404868">
                <a:tc>
                  <a:txBody>
                    <a:bodyPr/>
                    <a:lstStyle/>
                    <a:p>
                      <a:pPr lvl="0">
                        <a:buNone/>
                      </a:pPr>
                      <a:r>
                        <a:rPr lang="en-US" b="0" noProof="0"/>
                        <a:t>Data Analysis for Regression</a:t>
                      </a:r>
                    </a:p>
                  </a:txBody>
                  <a:tcPr/>
                </a:tc>
                <a:tc>
                  <a:txBody>
                    <a:bodyPr/>
                    <a:lstStyle/>
                    <a:p>
                      <a:pPr lvl="0" algn="ctr">
                        <a:buNone/>
                      </a:pPr>
                      <a:r>
                        <a:rPr lang="en-US" b="1" noProof="0"/>
                        <a:t>X</a:t>
                      </a:r>
                      <a:endParaRPr lang="en-US" noProof="0"/>
                    </a:p>
                  </a:txBody>
                  <a:tcPr/>
                </a:tc>
                <a:tc>
                  <a:txBody>
                    <a:bodyPr/>
                    <a:lstStyle/>
                    <a:p>
                      <a:pPr lvl="0" algn="ctr">
                        <a:buNone/>
                      </a:pPr>
                      <a:endParaRPr lang="en-US" noProof="0"/>
                    </a:p>
                  </a:txBody>
                  <a:tcPr/>
                </a:tc>
                <a:tc>
                  <a:txBody>
                    <a:bodyPr/>
                    <a:lstStyle/>
                    <a:p>
                      <a:pPr lvl="0" algn="ctr">
                        <a:buNone/>
                      </a:pPr>
                      <a:endParaRPr lang="en-US" noProof="0"/>
                    </a:p>
                  </a:txBody>
                  <a:tcPr/>
                </a:tc>
                <a:tc>
                  <a:txBody>
                    <a:bodyPr/>
                    <a:lstStyle/>
                    <a:p>
                      <a:pPr lvl="0" algn="ctr">
                        <a:buNone/>
                      </a:pPr>
                      <a:r>
                        <a:rPr lang="en-US" sz="1800" b="1" i="0" u="none" strike="noStrike" noProof="0">
                          <a:latin typeface="Century Gothic"/>
                        </a:rPr>
                        <a:t>X</a:t>
                      </a:r>
                      <a:endParaRPr lang="en-US" noProof="0"/>
                    </a:p>
                  </a:txBody>
                  <a:tcPr/>
                </a:tc>
                <a:extLst>
                  <a:ext uri="{0D108BD9-81ED-4DB2-BD59-A6C34878D82A}">
                    <a16:rowId xmlns:a16="http://schemas.microsoft.com/office/drawing/2014/main" val="925153138"/>
                  </a:ext>
                </a:extLst>
              </a:tr>
              <a:tr h="404867">
                <a:tc>
                  <a:txBody>
                    <a:bodyPr/>
                    <a:lstStyle/>
                    <a:p>
                      <a:pPr lvl="0">
                        <a:buNone/>
                      </a:pPr>
                      <a:r>
                        <a:rPr lang="en-US" sz="1800" b="0" i="0" u="none" strike="noStrike" noProof="0">
                          <a:latin typeface="Century Gothic"/>
                        </a:rPr>
                        <a:t>Regression models</a:t>
                      </a:r>
                      <a:endParaRPr lang="en-US" b="0" noProof="0"/>
                    </a:p>
                  </a:txBody>
                  <a:tcPr/>
                </a:tc>
                <a:tc>
                  <a:txBody>
                    <a:bodyPr/>
                    <a:lstStyle/>
                    <a:p>
                      <a:pPr lvl="0" algn="ctr">
                        <a:buNone/>
                      </a:pPr>
                      <a:r>
                        <a:rPr lang="en-US" b="1" noProof="0"/>
                        <a:t>X</a:t>
                      </a:r>
                      <a:endParaRPr lang="en-US" noProof="0"/>
                    </a:p>
                  </a:txBody>
                  <a:tcPr/>
                </a:tc>
                <a:tc>
                  <a:txBody>
                    <a:bodyPr/>
                    <a:lstStyle/>
                    <a:p>
                      <a:pPr lvl="0" algn="ctr">
                        <a:buNone/>
                      </a:pPr>
                      <a:r>
                        <a:rPr lang="en-US" b="1" noProof="0"/>
                        <a:t>X</a:t>
                      </a:r>
                      <a:endParaRPr lang="en-US" noProof="0"/>
                    </a:p>
                  </a:txBody>
                  <a:tcPr/>
                </a:tc>
                <a:tc>
                  <a:txBody>
                    <a:bodyPr/>
                    <a:lstStyle/>
                    <a:p>
                      <a:pPr lvl="0" algn="ctr">
                        <a:buNone/>
                      </a:pPr>
                      <a:r>
                        <a:rPr lang="en-US" b="1" noProof="0"/>
                        <a:t>X</a:t>
                      </a:r>
                      <a:endParaRPr lang="en-US" noProof="0"/>
                    </a:p>
                  </a:txBody>
                  <a:tcPr/>
                </a:tc>
                <a:tc>
                  <a:txBody>
                    <a:bodyPr/>
                    <a:lstStyle/>
                    <a:p>
                      <a:pPr lvl="0">
                        <a:buNone/>
                      </a:pPr>
                      <a:endParaRPr lang="en-US" noProof="0"/>
                    </a:p>
                  </a:txBody>
                  <a:tcPr/>
                </a:tc>
                <a:extLst>
                  <a:ext uri="{0D108BD9-81ED-4DB2-BD59-A6C34878D82A}">
                    <a16:rowId xmlns:a16="http://schemas.microsoft.com/office/drawing/2014/main" val="3467514859"/>
                  </a:ext>
                </a:extLst>
              </a:tr>
              <a:tr h="404866">
                <a:tc>
                  <a:txBody>
                    <a:bodyPr/>
                    <a:lstStyle/>
                    <a:p>
                      <a:pPr lvl="0">
                        <a:buNone/>
                      </a:pPr>
                      <a:r>
                        <a:rPr lang="en-US" b="0" noProof="0"/>
                        <a:t>Presentation</a:t>
                      </a:r>
                    </a:p>
                  </a:txBody>
                  <a:tcPr/>
                </a:tc>
                <a:tc>
                  <a:txBody>
                    <a:bodyPr/>
                    <a:lstStyle/>
                    <a:p>
                      <a:pPr lvl="0" algn="ctr">
                        <a:buNone/>
                      </a:pPr>
                      <a:endParaRPr lang="en-US" sz="1800" b="1" i="0" u="none" strike="noStrike" noProof="0">
                        <a:latin typeface="Century Gothic"/>
                      </a:endParaRPr>
                    </a:p>
                  </a:txBody>
                  <a:tcPr/>
                </a:tc>
                <a:tc>
                  <a:txBody>
                    <a:bodyPr/>
                    <a:lstStyle/>
                    <a:p>
                      <a:pPr lvl="0" algn="ctr">
                        <a:buNone/>
                      </a:pPr>
                      <a:r>
                        <a:rPr lang="en-US" b="1" noProof="0"/>
                        <a:t>X</a:t>
                      </a:r>
                      <a:endParaRPr lang="en-US" noProof="0"/>
                    </a:p>
                  </a:txBody>
                  <a:tcPr/>
                </a:tc>
                <a:tc>
                  <a:txBody>
                    <a:bodyPr/>
                    <a:lstStyle/>
                    <a:p>
                      <a:pPr lvl="0" algn="ctr">
                        <a:buNone/>
                      </a:pPr>
                      <a:r>
                        <a:rPr lang="en-US" b="1" noProof="0"/>
                        <a:t>X</a:t>
                      </a:r>
                      <a:endParaRPr lang="en-US" noProof="0"/>
                    </a:p>
                  </a:txBody>
                  <a:tcPr/>
                </a:tc>
                <a:tc>
                  <a:txBody>
                    <a:bodyPr/>
                    <a:lstStyle/>
                    <a:p>
                      <a:pPr lvl="0">
                        <a:buNone/>
                      </a:pPr>
                      <a:endParaRPr lang="en-US" noProof="0"/>
                    </a:p>
                  </a:txBody>
                  <a:tcPr/>
                </a:tc>
                <a:extLst>
                  <a:ext uri="{0D108BD9-81ED-4DB2-BD59-A6C34878D82A}">
                    <a16:rowId xmlns:a16="http://schemas.microsoft.com/office/drawing/2014/main" val="3347090711"/>
                  </a:ext>
                </a:extLst>
              </a:tr>
            </a:tbl>
          </a:graphicData>
        </a:graphic>
      </p:graphicFrame>
    </p:spTree>
    <p:extLst>
      <p:ext uri="{BB962C8B-B14F-4D97-AF65-F5344CB8AC3E}">
        <p14:creationId xmlns:p14="http://schemas.microsoft.com/office/powerpoint/2010/main" val="3214996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Real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p:txBody>
          <a:bodyPr vert="horz" lIns="91440" tIns="45720" rIns="91440" bIns="45720" rtlCol="0" anchor="t">
            <a:normAutofit/>
          </a:bodyPr>
          <a:lstStyle/>
          <a:p>
            <a:pPr marL="0" indent="0">
              <a:buNone/>
            </a:pPr>
            <a:r>
              <a:rPr lang="en-US"/>
              <a:t>Marco's input</a:t>
            </a:r>
          </a:p>
          <a:p>
            <a:pPr lvl="1">
              <a:buFont typeface="Arial" panose="020B0604020202020204" pitchFamily="34" charset="0"/>
              <a:buChar char="•"/>
            </a:pPr>
            <a:r>
              <a:rPr lang="en-US"/>
              <a:t>N: 150 [kg/ha]</a:t>
            </a:r>
          </a:p>
          <a:p>
            <a:pPr lvl="1">
              <a:buFont typeface="Arial" panose="020B0604020202020204" pitchFamily="34" charset="0"/>
              <a:buChar char="•"/>
            </a:pPr>
            <a:r>
              <a:rPr lang="en-US"/>
              <a:t>P: 62.5 [kg/ha]</a:t>
            </a:r>
          </a:p>
          <a:p>
            <a:pPr lvl="1">
              <a:buFont typeface="Arial" panose="020B0604020202020204" pitchFamily="34" charset="0"/>
              <a:buChar char="•"/>
            </a:pPr>
            <a:r>
              <a:rPr lang="en-US"/>
              <a:t>K: 62.5 [kg/ha]</a:t>
            </a:r>
          </a:p>
          <a:p>
            <a:pPr lvl="1">
              <a:buFont typeface="Arial" panose="020B0604020202020204" pitchFamily="34" charset="0"/>
              <a:buChar char="•"/>
            </a:pPr>
            <a:r>
              <a:rPr lang="en-US"/>
              <a:t>Average Temperature: 28 [°C]</a:t>
            </a:r>
          </a:p>
          <a:p>
            <a:pPr lvl="1">
              <a:buFont typeface="Arial" panose="020B0604020202020204" pitchFamily="34" charset="0"/>
              <a:buChar char="•"/>
            </a:pPr>
            <a:r>
              <a:rPr lang="en-US"/>
              <a:t>Rainfall: 824.46 [mm]</a:t>
            </a:r>
          </a:p>
          <a:p>
            <a:pPr lvl="1">
              <a:buFont typeface="Arial" panose="020B0604020202020204" pitchFamily="34" charset="0"/>
              <a:buChar char="•"/>
            </a:pPr>
            <a:r>
              <a:rPr lang="en-US"/>
              <a:t>Area: </a:t>
            </a:r>
            <a:r>
              <a:rPr lang="en-US">
                <a:ea typeface="+mn-lt"/>
                <a:cs typeface="+mn-lt"/>
              </a:rPr>
              <a:t>276 </a:t>
            </a:r>
            <a:r>
              <a:rPr lang="en-US"/>
              <a:t>[ha]</a:t>
            </a:r>
          </a:p>
          <a:p>
            <a:pPr marL="457200" lvl="1" indent="0">
              <a:buNone/>
            </a:pPr>
            <a:r>
              <a:rPr lang="en-US"/>
              <a:t>Clustering output:</a:t>
            </a:r>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2"/>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ea typeface="+mn-lt"/>
                <a:cs typeface="+mn-lt"/>
              </a:rPr>
              <a:t>What can I plant in my soil with these conditions</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Immagine 12">
            <a:extLst>
              <a:ext uri="{FF2B5EF4-FFF2-40B4-BE49-F238E27FC236}">
                <a16:creationId xmlns:a16="http://schemas.microsoft.com/office/drawing/2014/main" id="{6ED79C9B-3CCC-C2FD-7878-E4AEFA69890B}"/>
              </a:ext>
            </a:extLst>
          </p:cNvPr>
          <p:cNvPicPr>
            <a:picLocks noChangeAspect="1"/>
          </p:cNvPicPr>
          <p:nvPr/>
        </p:nvPicPr>
        <p:blipFill>
          <a:blip r:embed="rId5"/>
          <a:stretch>
            <a:fillRect/>
          </a:stretch>
        </p:blipFill>
        <p:spPr>
          <a:xfrm>
            <a:off x="3141443" y="5226505"/>
            <a:ext cx="2743200" cy="91331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2FFDE747-03D8-3C47-F653-0B9DB2F444C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701955" y="2080445"/>
            <a:ext cx="338876" cy="338876"/>
          </a:xfrm>
          <a:prstGeom prst="rect">
            <a:avLst/>
          </a:prstGeom>
        </p:spPr>
      </p:pic>
    </p:spTree>
    <p:extLst>
      <p:ext uri="{BB962C8B-B14F-4D97-AF65-F5344CB8AC3E}">
        <p14:creationId xmlns:p14="http://schemas.microsoft.com/office/powerpoint/2010/main" val="23878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Real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a:xfrm>
            <a:off x="2589212" y="2133600"/>
            <a:ext cx="3847660" cy="3777622"/>
          </a:xfrm>
        </p:spPr>
        <p:txBody>
          <a:bodyPr vert="horz" lIns="91440" tIns="45720" rIns="91440" bIns="45720" rtlCol="0" anchor="t">
            <a:normAutofit/>
          </a:bodyPr>
          <a:lstStyle/>
          <a:p>
            <a:pPr marL="0" indent="0">
              <a:buNone/>
            </a:pPr>
            <a:r>
              <a:rPr lang="en-US"/>
              <a:t>Regression on Marco's input: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Italy Brinjal productivity:         38750 [kg/ha]</a:t>
            </a:r>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2"/>
          <a:stretch>
            <a:fillRect/>
          </a:stretch>
        </p:blipFill>
        <p:spPr>
          <a:xfrm>
            <a:off x="10764000" y="360000"/>
            <a:ext cx="1028565" cy="1080000"/>
          </a:xfrm>
          <a:prstGeom prst="rect">
            <a:avLst/>
          </a:prstGeom>
        </p:spPr>
      </p:pic>
      <p:pic>
        <p:nvPicPr>
          <p:cNvPr id="5" name="Immagine 5">
            <a:extLst>
              <a:ext uri="{FF2B5EF4-FFF2-40B4-BE49-F238E27FC236}">
                <a16:creationId xmlns:a16="http://schemas.microsoft.com/office/drawing/2014/main" id="{760D3D56-91BC-0466-DA95-670FF28FCDF7}"/>
              </a:ext>
            </a:extLst>
          </p:cNvPr>
          <p:cNvPicPr>
            <a:picLocks/>
          </p:cNvPicPr>
          <p:nvPr/>
        </p:nvPicPr>
        <p:blipFill rotWithShape="1">
          <a:blip r:embed="rId3"/>
          <a:srcRect l="2102" r="1875"/>
          <a:stretch/>
        </p:blipFill>
        <p:spPr>
          <a:xfrm>
            <a:off x="2673294" y="2658140"/>
            <a:ext cx="3675184" cy="972000"/>
          </a:xfrm>
          <a:prstGeom prst="rect">
            <a:avLst/>
          </a:prstGeom>
        </p:spPr>
      </p:pic>
      <p:grpSp>
        <p:nvGrpSpPr>
          <p:cNvPr id="6" name="Group 5">
            <a:extLst>
              <a:ext uri="{FF2B5EF4-FFF2-40B4-BE49-F238E27FC236}">
                <a16:creationId xmlns:a16="http://schemas.microsoft.com/office/drawing/2014/main" id="{8070FAC0-156F-ACE8-E7C5-5477F60007A9}"/>
              </a:ext>
            </a:extLst>
          </p:cNvPr>
          <p:cNvGrpSpPr/>
          <p:nvPr/>
        </p:nvGrpSpPr>
        <p:grpSpPr>
          <a:xfrm>
            <a:off x="6436873" y="2133600"/>
            <a:ext cx="2159000" cy="3175000"/>
            <a:chOff x="6392049" y="2133600"/>
            <a:chExt cx="2159000" cy="3175000"/>
          </a:xfrm>
        </p:grpSpPr>
        <p:pic>
          <p:nvPicPr>
            <p:cNvPr id="7" name="Picture 6" descr="A picture containing vector graphics&#10;&#10;Description automatically generated">
              <a:extLst>
                <a:ext uri="{FF2B5EF4-FFF2-40B4-BE49-F238E27FC236}">
                  <a16:creationId xmlns:a16="http://schemas.microsoft.com/office/drawing/2014/main" id="{792F99B6-7C90-9F49-4B2A-E5DBC8597D1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8" name="TextBox 7">
              <a:extLst>
                <a:ext uri="{FF2B5EF4-FFF2-40B4-BE49-F238E27FC236}">
                  <a16:creationId xmlns:a16="http://schemas.microsoft.com/office/drawing/2014/main" id="{51588DAD-A9D6-394C-3641-A36365609826}"/>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9" name="Cloud 8">
            <a:extLst>
              <a:ext uri="{FF2B5EF4-FFF2-40B4-BE49-F238E27FC236}">
                <a16:creationId xmlns:a16="http://schemas.microsoft.com/office/drawing/2014/main" id="{1F4CC030-0E8E-D1AA-7DD2-99F68BF31AF4}"/>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ea typeface="+mn-lt"/>
                <a:cs typeface="+mn-lt"/>
              </a:rPr>
              <a:t>How much could I produce</a:t>
            </a:r>
          </a:p>
        </p:txBody>
      </p:sp>
      <p:sp>
        <p:nvSpPr>
          <p:cNvPr id="10" name="Oval 9">
            <a:extLst>
              <a:ext uri="{FF2B5EF4-FFF2-40B4-BE49-F238E27FC236}">
                <a16:creationId xmlns:a16="http://schemas.microsoft.com/office/drawing/2014/main" id="{3F0BA710-C1BB-886E-FA37-8C2A3E8F38A7}"/>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598503B-4799-2FD3-FB71-8058FA52C4E0}"/>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9746D426-1B0A-4A0A-ED4A-D274329565F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431061" y="1999672"/>
            <a:ext cx="338876" cy="338876"/>
          </a:xfrm>
          <a:prstGeom prst="rect">
            <a:avLst/>
          </a:prstGeom>
        </p:spPr>
      </p:pic>
    </p:spTree>
    <p:extLst>
      <p:ext uri="{BB962C8B-B14F-4D97-AF65-F5344CB8AC3E}">
        <p14:creationId xmlns:p14="http://schemas.microsoft.com/office/powerpoint/2010/main" val="576919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Real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a:xfrm>
            <a:off x="7830440" y="1905000"/>
            <a:ext cx="3220107" cy="749329"/>
          </a:xfrm>
        </p:spPr>
        <p:txBody>
          <a:bodyPr vert="horz" lIns="91440" tIns="45720" rIns="91440" bIns="45720" rtlCol="0" anchor="t">
            <a:normAutofit/>
          </a:bodyPr>
          <a:lstStyle/>
          <a:p>
            <a:pPr marL="0" indent="0">
              <a:buNone/>
            </a:pPr>
            <a:r>
              <a:rPr lang="en-US"/>
              <a:t>ReCrop’s output:</a:t>
            </a:r>
          </a:p>
          <a:p>
            <a:pPr lvl="1">
              <a:buFont typeface="Arial" panose="020B0604020202020204" pitchFamily="34" charset="0"/>
              <a:buChar char="•"/>
            </a:pPr>
            <a:r>
              <a:rPr lang="en-US"/>
              <a:t>Cluster n.3</a:t>
            </a:r>
          </a:p>
          <a:p>
            <a:pPr lvl="1">
              <a:buFont typeface="Arial" panose="020B0604020202020204" pitchFamily="34" charset="0"/>
              <a:buChar char="•"/>
            </a:pPr>
            <a:endParaRPr lang="en-US"/>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2"/>
          <a:stretch>
            <a:fillRect/>
          </a:stretch>
        </p:blipFill>
        <p:spPr>
          <a:xfrm>
            <a:off x="10764000" y="360000"/>
            <a:ext cx="1028565" cy="1080000"/>
          </a:xfrm>
          <a:prstGeom prst="rect">
            <a:avLst/>
          </a:prstGeom>
        </p:spPr>
      </p:pic>
      <p:pic>
        <p:nvPicPr>
          <p:cNvPr id="12" name="Immagine 12">
            <a:extLst>
              <a:ext uri="{FF2B5EF4-FFF2-40B4-BE49-F238E27FC236}">
                <a16:creationId xmlns:a16="http://schemas.microsoft.com/office/drawing/2014/main" id="{C17354DD-59C9-3231-97B8-E95AF7DD2404}"/>
              </a:ext>
            </a:extLst>
          </p:cNvPr>
          <p:cNvPicPr>
            <a:picLocks noChangeAspect="1"/>
          </p:cNvPicPr>
          <p:nvPr/>
        </p:nvPicPr>
        <p:blipFill>
          <a:blip r:embed="rId3"/>
          <a:stretch>
            <a:fillRect/>
          </a:stretch>
        </p:blipFill>
        <p:spPr>
          <a:xfrm>
            <a:off x="7837282" y="2659417"/>
            <a:ext cx="3413234" cy="1016278"/>
          </a:xfrm>
          <a:prstGeom prst="rect">
            <a:avLst/>
          </a:prstGeom>
        </p:spPr>
      </p:pic>
      <p:sp>
        <p:nvSpPr>
          <p:cNvPr id="14" name="Content Placeholder 2">
            <a:extLst>
              <a:ext uri="{FF2B5EF4-FFF2-40B4-BE49-F238E27FC236}">
                <a16:creationId xmlns:a16="http://schemas.microsoft.com/office/drawing/2014/main" id="{E935B00F-19DA-926A-3ED2-B215981A90ED}"/>
              </a:ext>
            </a:extLst>
          </p:cNvPr>
          <p:cNvSpPr txBox="1">
            <a:spLocks/>
          </p:cNvSpPr>
          <p:nvPr/>
        </p:nvSpPr>
        <p:spPr>
          <a:xfrm>
            <a:off x="7824144" y="4001814"/>
            <a:ext cx="3220107" cy="55435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t>Regression output:</a:t>
            </a:r>
            <a:endParaRPr lang="it-IT"/>
          </a:p>
        </p:txBody>
      </p:sp>
      <p:pic>
        <p:nvPicPr>
          <p:cNvPr id="15" name="Immagine 15">
            <a:extLst>
              <a:ext uri="{FF2B5EF4-FFF2-40B4-BE49-F238E27FC236}">
                <a16:creationId xmlns:a16="http://schemas.microsoft.com/office/drawing/2014/main" id="{3BF55487-4603-B2A0-8204-DFB5D8ED6FB8}"/>
              </a:ext>
            </a:extLst>
          </p:cNvPr>
          <p:cNvPicPr>
            <a:picLocks noChangeAspect="1"/>
          </p:cNvPicPr>
          <p:nvPr/>
        </p:nvPicPr>
        <p:blipFill>
          <a:blip r:embed="rId4"/>
          <a:stretch>
            <a:fillRect/>
          </a:stretch>
        </p:blipFill>
        <p:spPr>
          <a:xfrm>
            <a:off x="7824144" y="4556165"/>
            <a:ext cx="3452648" cy="953954"/>
          </a:xfrm>
          <a:prstGeom prst="rect">
            <a:avLst/>
          </a:prstGeom>
        </p:spPr>
      </p:pic>
      <p:sp>
        <p:nvSpPr>
          <p:cNvPr id="18" name="Content Placeholder 2">
            <a:extLst>
              <a:ext uri="{FF2B5EF4-FFF2-40B4-BE49-F238E27FC236}">
                <a16:creationId xmlns:a16="http://schemas.microsoft.com/office/drawing/2014/main" id="{E38EA936-308A-8E31-A9E9-6F90D0A03545}"/>
              </a:ext>
            </a:extLst>
          </p:cNvPr>
          <p:cNvSpPr txBox="1">
            <a:spLocks/>
          </p:cNvSpPr>
          <p:nvPr/>
        </p:nvSpPr>
        <p:spPr>
          <a:xfrm>
            <a:off x="2592925" y="1905000"/>
            <a:ext cx="4777154" cy="4146575"/>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t>Feature values:</a:t>
            </a:r>
            <a:endParaRPr lang="it-IT"/>
          </a:p>
          <a:p>
            <a:pPr lvl="1">
              <a:buFont typeface="Arial" panose="020B0604020202020204" pitchFamily="34" charset="0"/>
              <a:buChar char="•"/>
            </a:pPr>
            <a:r>
              <a:rPr lang="en-US"/>
              <a:t>N min: 45 [kg/ha]</a:t>
            </a:r>
          </a:p>
          <a:p>
            <a:pPr lvl="1">
              <a:buFont typeface="Arial" panose="020B0604020202020204" pitchFamily="34" charset="0"/>
              <a:buChar char="•"/>
            </a:pPr>
            <a:r>
              <a:rPr lang="en-US"/>
              <a:t>P min: 90 [kg/ha]</a:t>
            </a:r>
          </a:p>
          <a:p>
            <a:pPr lvl="1">
              <a:buFont typeface="Arial" panose="020B0604020202020204" pitchFamily="34" charset="0"/>
              <a:buChar char="•"/>
            </a:pPr>
            <a:r>
              <a:rPr lang="en-US"/>
              <a:t>N max, P max: 90 [kg/ha]</a:t>
            </a:r>
          </a:p>
          <a:p>
            <a:pPr lvl="1">
              <a:buFont typeface="Arial" panose="020B0604020202020204" pitchFamily="34" charset="0"/>
              <a:buChar char="•"/>
            </a:pPr>
            <a:r>
              <a:rPr lang="en-US"/>
              <a:t>K min: 120, K max: 240 [kg/ha]</a:t>
            </a:r>
          </a:p>
          <a:p>
            <a:pPr lvl="1">
              <a:buFont typeface="Arial" panose="020B0604020202020204" pitchFamily="34" charset="0"/>
              <a:buChar char="•"/>
            </a:pPr>
            <a:r>
              <a:rPr lang="en-US"/>
              <a:t>Average temperature: 27 [°C]</a:t>
            </a:r>
          </a:p>
          <a:p>
            <a:pPr lvl="1">
              <a:buFont typeface="Arial" panose="020B0604020202020204" pitchFamily="34" charset="0"/>
              <a:buChar char="•"/>
            </a:pPr>
            <a:r>
              <a:rPr lang="en-US"/>
              <a:t>Rainfall: 1112.22 [mm]</a:t>
            </a:r>
          </a:p>
          <a:p>
            <a:pPr lvl="1">
              <a:buFont typeface="Arial" panose="020B0604020202020204" pitchFamily="34" charset="0"/>
              <a:buChar char="•"/>
            </a:pPr>
            <a:endParaRPr lang="en-US"/>
          </a:p>
          <a:p>
            <a:pPr marL="457200" lvl="1" indent="0">
              <a:buNone/>
            </a:pPr>
            <a:r>
              <a:rPr lang="en-US"/>
              <a:t>We decide to predict tapioca yields,                             as tapioca is in the third cluster.</a:t>
            </a:r>
          </a:p>
          <a:p>
            <a:pPr lvl="1">
              <a:buFont typeface="Arial" panose="020B0604020202020204" pitchFamily="34" charset="0"/>
              <a:buChar char="•"/>
            </a:pPr>
            <a:endParaRPr lang="en-US"/>
          </a:p>
          <a:p>
            <a:pPr marL="457200" lvl="1" indent="0">
              <a:buNone/>
            </a:pPr>
            <a:r>
              <a:rPr lang="en-US"/>
              <a:t>Tapioca yield in Thailand from 2015 to 2016:           </a:t>
            </a:r>
            <a:r>
              <a:rPr lang="en-US" b="1"/>
              <a:t>23,4375 </a:t>
            </a:r>
            <a:r>
              <a:rPr lang="en-US"/>
              <a:t>[kg/ha]</a:t>
            </a:r>
          </a:p>
        </p:txBody>
      </p:sp>
    </p:spTree>
    <p:extLst>
      <p:ext uri="{BB962C8B-B14F-4D97-AF65-F5344CB8AC3E}">
        <p14:creationId xmlns:p14="http://schemas.microsoft.com/office/powerpoint/2010/main" val="2119328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Italian Data</a:t>
            </a:r>
            <a:br>
              <a:rPr lang="en-US"/>
            </a:br>
            <a:endParaRPr lang="en-US"/>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p:txBody>
          <a:bodyPr/>
          <a:lstStyle/>
          <a:p>
            <a:pPr marL="0" indent="0">
              <a:buNone/>
            </a:pPr>
            <a:r>
              <a:rPr lang="en-US"/>
              <a:t>Marco's input</a:t>
            </a:r>
          </a:p>
          <a:p>
            <a:pPr lvl="1">
              <a:buFont typeface="Arial" panose="020B0604020202020204" pitchFamily="34" charset="0"/>
              <a:buChar char="•"/>
            </a:pPr>
            <a:r>
              <a:rPr lang="en-US"/>
              <a:t>N: 150-200 [kg/ha]</a:t>
            </a:r>
          </a:p>
          <a:p>
            <a:pPr lvl="1">
              <a:buFont typeface="Arial" panose="020B0604020202020204" pitchFamily="34" charset="0"/>
              <a:buChar char="•"/>
            </a:pPr>
            <a:r>
              <a:rPr lang="en-US"/>
              <a:t>P: 100-120 [kg/ha]</a:t>
            </a:r>
          </a:p>
          <a:p>
            <a:pPr lvl="1">
              <a:buFont typeface="Arial" panose="020B0604020202020204" pitchFamily="34" charset="0"/>
              <a:buChar char="•"/>
            </a:pPr>
            <a:r>
              <a:rPr lang="en-US"/>
              <a:t>K: 20-30 [kg/ha]</a:t>
            </a:r>
          </a:p>
          <a:p>
            <a:pPr lvl="1">
              <a:buFont typeface="Arial" panose="020B0604020202020204" pitchFamily="34" charset="0"/>
              <a:buChar char="•"/>
            </a:pPr>
            <a:r>
              <a:rPr lang="en-US"/>
              <a:t>Average Temperature: 18.6 [°C]</a:t>
            </a:r>
          </a:p>
          <a:p>
            <a:pPr lvl="1">
              <a:buFont typeface="Arial" panose="020B0604020202020204" pitchFamily="34" charset="0"/>
              <a:buChar char="•"/>
            </a:pPr>
            <a:r>
              <a:rPr lang="en-US"/>
              <a:t>Rainfall: 850 [mm]</a:t>
            </a:r>
          </a:p>
          <a:p>
            <a:pPr lvl="1">
              <a:buFont typeface="Arial" panose="020B0604020202020204" pitchFamily="34" charset="0"/>
              <a:buChar char="•"/>
            </a:pPr>
            <a:r>
              <a:rPr lang="en-US"/>
              <a:t>Area: 13 [ha]</a:t>
            </a:r>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3"/>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a:ea typeface="+mn-lt"/>
                <a:cs typeface="+mn-lt"/>
              </a:rPr>
              <a:t>Is Mango a good choice</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Immagine 11">
            <a:extLst>
              <a:ext uri="{FF2B5EF4-FFF2-40B4-BE49-F238E27FC236}">
                <a16:creationId xmlns:a16="http://schemas.microsoft.com/office/drawing/2014/main" id="{692334A1-A9B1-3E06-BE75-A8689F379A71}"/>
              </a:ext>
            </a:extLst>
          </p:cNvPr>
          <p:cNvPicPr>
            <a:picLocks noChangeAspect="1"/>
          </p:cNvPicPr>
          <p:nvPr/>
        </p:nvPicPr>
        <p:blipFill>
          <a:blip r:embed="rId6"/>
          <a:stretch>
            <a:fillRect/>
          </a:stretch>
        </p:blipFill>
        <p:spPr>
          <a:xfrm>
            <a:off x="7566837" y="3960628"/>
            <a:ext cx="460744" cy="460745"/>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637C3C8D-9F71-FEEA-9A3F-1A22C24D1CC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594562" y="1964931"/>
            <a:ext cx="338876" cy="338876"/>
          </a:xfrm>
          <a:prstGeom prst="rect">
            <a:avLst/>
          </a:prstGeom>
        </p:spPr>
      </p:pic>
    </p:spTree>
    <p:extLst>
      <p:ext uri="{BB962C8B-B14F-4D97-AF65-F5344CB8AC3E}">
        <p14:creationId xmlns:p14="http://schemas.microsoft.com/office/powerpoint/2010/main" val="2797734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Italian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ReCrop’s</a:t>
            </a:r>
            <a:r>
              <a:rPr lang="en-US">
                <a:ea typeface="+mn-lt"/>
                <a:cs typeface="+mn-lt"/>
              </a:rPr>
              <a:t> output</a:t>
            </a:r>
          </a:p>
          <a:p>
            <a:pPr marL="1028700" lvl="1">
              <a:buFont typeface="Arial,Sans-Serif"/>
              <a:buChar char="•"/>
            </a:pPr>
            <a:r>
              <a:rPr lang="en-US" sz="1800">
                <a:ea typeface="+mn-lt"/>
                <a:cs typeface="+mn-lt"/>
              </a:rPr>
              <a:t>Cluster n.1</a:t>
            </a:r>
          </a:p>
          <a:p>
            <a:pPr marL="1028700" lvl="1">
              <a:buFont typeface="Arial,Sans-Serif"/>
              <a:buChar char="•"/>
            </a:pPr>
            <a:r>
              <a:rPr lang="en-US" sz="1800">
                <a:ea typeface="+mn-lt"/>
                <a:cs typeface="+mn-lt"/>
              </a:rPr>
              <a:t>Crops</a:t>
            </a:r>
            <a:endParaRPr lang="en-US">
              <a:ea typeface="+mn-lt"/>
              <a:cs typeface="+mn-lt"/>
            </a:endParaRPr>
          </a:p>
          <a:p>
            <a:pPr marL="1428750" lvl="2">
              <a:buFont typeface="Arial,Sans-Serif"/>
              <a:buChar char="•"/>
            </a:pPr>
            <a:r>
              <a:rPr lang="en-US" sz="1800">
                <a:ea typeface="+mn-lt"/>
                <a:cs typeface="+mn-lt"/>
              </a:rPr>
              <a:t>Sugarcane</a:t>
            </a:r>
          </a:p>
          <a:p>
            <a:pPr marL="1428750" lvl="2">
              <a:buFont typeface="Arial,Sans-Serif"/>
              <a:buChar char="•"/>
            </a:pPr>
            <a:r>
              <a:rPr lang="en-US" sz="1800">
                <a:ea typeface="+mn-lt"/>
                <a:cs typeface="+mn-lt"/>
              </a:rPr>
              <a:t>Grapes</a:t>
            </a:r>
          </a:p>
          <a:p>
            <a:pPr marL="1428750" lvl="2">
              <a:buFont typeface="Arial,Sans-Serif"/>
              <a:buChar char="•"/>
            </a:pPr>
            <a:r>
              <a:rPr lang="en-US" sz="1800">
                <a:ea typeface="+mn-lt"/>
                <a:cs typeface="+mn-lt"/>
              </a:rPr>
              <a:t>Orange</a:t>
            </a:r>
          </a:p>
          <a:p>
            <a:pPr marL="1028700" lvl="1">
              <a:buFont typeface="Arial,Sans-Serif"/>
              <a:buChar char="•"/>
            </a:pPr>
            <a:r>
              <a:rPr lang="en-US" sz="1800">
                <a:ea typeface="+mn-lt"/>
                <a:cs typeface="+mn-lt"/>
              </a:rPr>
              <a:t>Production ?</a:t>
            </a:r>
          </a:p>
          <a:p>
            <a:pPr marL="1028700" lvl="1">
              <a:buFont typeface="Arial,Sans-Serif"/>
              <a:buChar char="•"/>
            </a:pPr>
            <a:r>
              <a:rPr lang="en-US" sz="1800">
                <a:ea typeface="+mn-lt"/>
                <a:cs typeface="+mn-lt"/>
              </a:rPr>
              <a:t>With more data we would</a:t>
            </a:r>
            <a:br>
              <a:rPr lang="en-US" sz="1800">
                <a:ea typeface="+mn-lt"/>
                <a:cs typeface="+mn-lt"/>
              </a:rPr>
            </a:br>
            <a:r>
              <a:rPr lang="en-US" sz="1800"/>
              <a:t>be able to compare the</a:t>
            </a:r>
            <a:br>
              <a:rPr lang="en-US" sz="1800"/>
            </a:br>
            <a:r>
              <a:rPr lang="en-US" sz="1800"/>
              <a:t>productions and answer to Marco</a:t>
            </a:r>
          </a:p>
          <a:p>
            <a:pPr marL="0" indent="0">
              <a:buNone/>
            </a:pPr>
            <a:endParaRPr lang="en-US"/>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3"/>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a:ea typeface="+mn-lt"/>
                <a:cs typeface="+mn-lt"/>
              </a:rPr>
              <a:t>Is Mango a good choice</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Immagine 11" descr="Immagine che contiene testo&#10;&#10;Descrizione generata automaticamente">
            <a:extLst>
              <a:ext uri="{FF2B5EF4-FFF2-40B4-BE49-F238E27FC236}">
                <a16:creationId xmlns:a16="http://schemas.microsoft.com/office/drawing/2014/main" id="{2C89A0BA-EB7E-85B4-A950-DF1A349E3FCD}"/>
              </a:ext>
            </a:extLst>
          </p:cNvPr>
          <p:cNvPicPr>
            <a:picLocks noChangeAspect="1"/>
          </p:cNvPicPr>
          <p:nvPr/>
        </p:nvPicPr>
        <p:blipFill>
          <a:blip r:embed="rId6"/>
          <a:stretch>
            <a:fillRect/>
          </a:stretch>
        </p:blipFill>
        <p:spPr>
          <a:xfrm>
            <a:off x="7566837" y="3960628"/>
            <a:ext cx="460744" cy="460745"/>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F55E7C83-AC68-7820-E62B-0E96017375F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594562" y="1964931"/>
            <a:ext cx="338876" cy="338876"/>
          </a:xfrm>
          <a:prstGeom prst="rect">
            <a:avLst/>
          </a:prstGeom>
        </p:spPr>
      </p:pic>
    </p:spTree>
    <p:extLst>
      <p:ext uri="{BB962C8B-B14F-4D97-AF65-F5344CB8AC3E}">
        <p14:creationId xmlns:p14="http://schemas.microsoft.com/office/powerpoint/2010/main" val="371633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Italian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ReCrop’s output</a:t>
            </a:r>
          </a:p>
          <a:p>
            <a:pPr marL="1028700" lvl="1">
              <a:buFont typeface="Arial,Sans-Serif"/>
              <a:buChar char="•"/>
            </a:pPr>
            <a:r>
              <a:rPr lang="en-US" sz="1800">
                <a:ea typeface="+mn-lt"/>
                <a:cs typeface="+mn-lt"/>
              </a:rPr>
              <a:t>Cluster n.1</a:t>
            </a:r>
          </a:p>
          <a:p>
            <a:pPr marL="1028700" lvl="1">
              <a:buFont typeface="Arial,Sans-Serif"/>
              <a:buChar char="•"/>
            </a:pPr>
            <a:r>
              <a:rPr lang="en-US" sz="1800">
                <a:ea typeface="+mn-lt"/>
                <a:cs typeface="+mn-lt"/>
              </a:rPr>
              <a:t>Crops</a:t>
            </a:r>
            <a:endParaRPr lang="en-US">
              <a:ea typeface="+mn-lt"/>
              <a:cs typeface="+mn-lt"/>
            </a:endParaRPr>
          </a:p>
          <a:p>
            <a:pPr marL="1428750" lvl="2">
              <a:buFont typeface="Arial,Sans-Serif"/>
              <a:buChar char="•"/>
            </a:pPr>
            <a:r>
              <a:rPr lang="en-US" sz="1800">
                <a:ea typeface="+mn-lt"/>
                <a:cs typeface="+mn-lt"/>
              </a:rPr>
              <a:t>Sugarcane</a:t>
            </a:r>
          </a:p>
          <a:p>
            <a:pPr marL="1428750" lvl="2">
              <a:buFont typeface="Arial,Sans-Serif"/>
              <a:buChar char="•"/>
            </a:pPr>
            <a:r>
              <a:rPr lang="en-US" sz="1800">
                <a:ea typeface="+mn-lt"/>
                <a:cs typeface="+mn-lt"/>
              </a:rPr>
              <a:t>Grapes</a:t>
            </a:r>
          </a:p>
          <a:p>
            <a:pPr marL="1428750" lvl="2">
              <a:buFont typeface="Arial,Sans-Serif"/>
              <a:buChar char="•"/>
            </a:pPr>
            <a:r>
              <a:rPr lang="en-US" sz="1800">
                <a:ea typeface="+mn-lt"/>
                <a:cs typeface="+mn-lt"/>
              </a:rPr>
              <a:t>Orange</a:t>
            </a:r>
          </a:p>
          <a:p>
            <a:pPr marL="1028700" lvl="1">
              <a:buFont typeface="Arial,Sans-Serif"/>
              <a:buChar char="•"/>
            </a:pPr>
            <a:r>
              <a:rPr lang="en-US" sz="1800">
                <a:ea typeface="+mn-lt"/>
                <a:cs typeface="+mn-lt"/>
              </a:rPr>
              <a:t>Production ?</a:t>
            </a:r>
          </a:p>
          <a:p>
            <a:pPr marL="1028700" lvl="1">
              <a:buFont typeface="Arial,Sans-Serif"/>
              <a:buChar char="•"/>
            </a:pPr>
            <a:r>
              <a:rPr lang="en-US" sz="1800">
                <a:ea typeface="+mn-lt"/>
                <a:cs typeface="+mn-lt"/>
              </a:rPr>
              <a:t>With more data we would</a:t>
            </a:r>
            <a:br>
              <a:rPr lang="en-US" sz="1800">
                <a:ea typeface="+mn-lt"/>
                <a:cs typeface="+mn-lt"/>
              </a:rPr>
            </a:br>
            <a:r>
              <a:rPr lang="en-US" sz="1800"/>
              <a:t>be able to compare the</a:t>
            </a:r>
            <a:br>
              <a:rPr lang="en-US" sz="1800"/>
            </a:br>
            <a:r>
              <a:rPr lang="en-US" sz="1800"/>
              <a:t>productions and answer to Marco</a:t>
            </a:r>
          </a:p>
          <a:p>
            <a:pPr marL="0" indent="0">
              <a:buNone/>
            </a:pPr>
            <a:endParaRPr lang="en-US"/>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3"/>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a:ea typeface="+mn-lt"/>
                <a:cs typeface="+mn-lt"/>
              </a:rPr>
              <a:t>Is Mango a good choice</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Immagine 11" descr="Immagine che contiene testo&#10;&#10;Descrizione generata automaticamente">
            <a:extLst>
              <a:ext uri="{FF2B5EF4-FFF2-40B4-BE49-F238E27FC236}">
                <a16:creationId xmlns:a16="http://schemas.microsoft.com/office/drawing/2014/main" id="{2C89A0BA-EB7E-85B4-A950-DF1A349E3FCD}"/>
              </a:ext>
            </a:extLst>
          </p:cNvPr>
          <p:cNvPicPr>
            <a:picLocks noChangeAspect="1"/>
          </p:cNvPicPr>
          <p:nvPr/>
        </p:nvPicPr>
        <p:blipFill>
          <a:blip r:embed="rId6"/>
          <a:stretch>
            <a:fillRect/>
          </a:stretch>
        </p:blipFill>
        <p:spPr>
          <a:xfrm>
            <a:off x="7566837" y="3960628"/>
            <a:ext cx="460744" cy="460745"/>
          </a:xfrm>
          <a:prstGeom prst="rect">
            <a:avLst/>
          </a:prstGeom>
        </p:spPr>
      </p:pic>
      <p:pic>
        <p:nvPicPr>
          <p:cNvPr id="13" name="Immagine 13">
            <a:extLst>
              <a:ext uri="{FF2B5EF4-FFF2-40B4-BE49-F238E27FC236}">
                <a16:creationId xmlns:a16="http://schemas.microsoft.com/office/drawing/2014/main" id="{C0A49BF3-F400-E49E-13D8-A3EB2A86CDBF}"/>
              </a:ext>
            </a:extLst>
          </p:cNvPr>
          <p:cNvPicPr>
            <a:picLocks noChangeAspect="1"/>
          </p:cNvPicPr>
          <p:nvPr/>
        </p:nvPicPr>
        <p:blipFill>
          <a:blip r:embed="rId7"/>
          <a:stretch>
            <a:fillRect/>
          </a:stretch>
        </p:blipFill>
        <p:spPr>
          <a:xfrm>
            <a:off x="3833446" y="403381"/>
            <a:ext cx="4525107" cy="4670267"/>
          </a:xfrm>
          <a:prstGeom prst="rect">
            <a:avLst/>
          </a:prstGeom>
        </p:spPr>
      </p:pic>
      <p:sp>
        <p:nvSpPr>
          <p:cNvPr id="16" name="CasellaDiTesto 15">
            <a:extLst>
              <a:ext uri="{FF2B5EF4-FFF2-40B4-BE49-F238E27FC236}">
                <a16:creationId xmlns:a16="http://schemas.microsoft.com/office/drawing/2014/main" id="{5E67003B-1D4C-5DAD-2477-95C614F1215D}"/>
              </a:ext>
            </a:extLst>
          </p:cNvPr>
          <p:cNvSpPr txBox="1"/>
          <p:nvPr/>
        </p:nvSpPr>
        <p:spPr>
          <a:xfrm>
            <a:off x="1776351" y="5235039"/>
            <a:ext cx="863929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6600" b="1">
                <a:solidFill>
                  <a:srgbClr val="FF0000"/>
                </a:solidFill>
              </a:rPr>
              <a:t>WE NEED MORE "OIL"</a:t>
            </a:r>
            <a:endParaRPr lang="it-IT"/>
          </a:p>
        </p:txBody>
      </p:sp>
      <p:pic>
        <p:nvPicPr>
          <p:cNvPr id="9" name="Picture 8" descr="Shape&#10;&#10;Description automatically generated with low confidence">
            <a:extLst>
              <a:ext uri="{FF2B5EF4-FFF2-40B4-BE49-F238E27FC236}">
                <a16:creationId xmlns:a16="http://schemas.microsoft.com/office/drawing/2014/main" id="{D9D5E7C6-FF96-E9A9-9B72-CDB5C959792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594562" y="1964931"/>
            <a:ext cx="338876" cy="338876"/>
          </a:xfrm>
          <a:prstGeom prst="rect">
            <a:avLst/>
          </a:prstGeom>
        </p:spPr>
      </p:pic>
    </p:spTree>
    <p:extLst>
      <p:ext uri="{BB962C8B-B14F-4D97-AF65-F5344CB8AC3E}">
        <p14:creationId xmlns:p14="http://schemas.microsoft.com/office/powerpoint/2010/main" val="244855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ABA-7643-2385-23DE-192CC3B098F2}"/>
              </a:ext>
            </a:extLst>
          </p:cNvPr>
          <p:cNvSpPr>
            <a:spLocks noGrp="1"/>
          </p:cNvSpPr>
          <p:nvPr>
            <p:ph type="title"/>
          </p:nvPr>
        </p:nvSpPr>
        <p:spPr/>
        <p:txBody>
          <a:bodyPr/>
          <a:lstStyle/>
          <a:p>
            <a:r>
              <a:rPr lang="en-US"/>
              <a:t>"Prediction" On Italian Data</a:t>
            </a:r>
          </a:p>
        </p:txBody>
      </p:sp>
      <p:sp>
        <p:nvSpPr>
          <p:cNvPr id="3" name="Content Placeholder 2">
            <a:extLst>
              <a:ext uri="{FF2B5EF4-FFF2-40B4-BE49-F238E27FC236}">
                <a16:creationId xmlns:a16="http://schemas.microsoft.com/office/drawing/2014/main" id="{D4C85BDD-040B-D1C0-A477-914BB61CF8E3}"/>
              </a:ext>
            </a:extLst>
          </p:cNvPr>
          <p:cNvSpPr>
            <a:spLocks noGrp="1"/>
          </p:cNvSpPr>
          <p:nvPr>
            <p:ph idx="1"/>
          </p:nvPr>
        </p:nvSpPr>
        <p:spPr>
          <a:xfrm>
            <a:off x="2599109" y="2351315"/>
            <a:ext cx="3492335" cy="3233335"/>
          </a:xfrm>
        </p:spPr>
        <p:txBody>
          <a:bodyPr vert="horz" lIns="91440" tIns="45720" rIns="91440" bIns="45720" rtlCol="0" anchor="t">
            <a:normAutofit fontScale="92500" lnSpcReduction="20000"/>
          </a:bodyPr>
          <a:lstStyle/>
          <a:p>
            <a:pPr marL="0" indent="0" algn="ctr">
              <a:buNone/>
            </a:pPr>
            <a:r>
              <a:rPr lang="en-US" sz="2800" b="1">
                <a:ea typeface="+mn-lt"/>
                <a:cs typeface="+mn-lt"/>
              </a:rPr>
              <a:t>"Help us in collecting more data, and ask to your colleagues to do the same, and we will be able to answer to you very soon dear Marco!"</a:t>
            </a:r>
            <a:endParaRPr lang="it-IT" sz="2800" b="1"/>
          </a:p>
        </p:txBody>
      </p:sp>
      <p:pic>
        <p:nvPicPr>
          <p:cNvPr id="4" name="Picture 3" descr="Icon&#10;&#10;Description automatically generated">
            <a:extLst>
              <a:ext uri="{FF2B5EF4-FFF2-40B4-BE49-F238E27FC236}">
                <a16:creationId xmlns:a16="http://schemas.microsoft.com/office/drawing/2014/main" id="{C477B2A8-AE52-44F9-0EBD-25D920E3F13B}"/>
              </a:ext>
            </a:extLst>
          </p:cNvPr>
          <p:cNvPicPr>
            <a:picLocks noChangeAspect="1"/>
          </p:cNvPicPr>
          <p:nvPr/>
        </p:nvPicPr>
        <p:blipFill>
          <a:blip r:embed="rId3"/>
          <a:stretch>
            <a:fillRect/>
          </a:stretch>
        </p:blipFill>
        <p:spPr>
          <a:xfrm>
            <a:off x="10764000" y="360000"/>
            <a:ext cx="1028565" cy="1080000"/>
          </a:xfrm>
          <a:prstGeom prst="rect">
            <a:avLst/>
          </a:prstGeom>
        </p:spPr>
      </p:pic>
      <p:grpSp>
        <p:nvGrpSpPr>
          <p:cNvPr id="5" name="Group 4">
            <a:extLst>
              <a:ext uri="{FF2B5EF4-FFF2-40B4-BE49-F238E27FC236}">
                <a16:creationId xmlns:a16="http://schemas.microsoft.com/office/drawing/2014/main" id="{36BBAEED-10C8-18A1-E652-B3FE17905863}"/>
              </a:ext>
            </a:extLst>
          </p:cNvPr>
          <p:cNvGrpSpPr/>
          <p:nvPr/>
        </p:nvGrpSpPr>
        <p:grpSpPr>
          <a:xfrm>
            <a:off x="6436873" y="2133600"/>
            <a:ext cx="2159000" cy="3175000"/>
            <a:chOff x="6392049" y="2133600"/>
            <a:chExt cx="2159000" cy="3175000"/>
          </a:xfrm>
        </p:grpSpPr>
        <p:pic>
          <p:nvPicPr>
            <p:cNvPr id="6" name="Picture 5" descr="A picture containing vector graphics&#10;&#10;Description automatically generated">
              <a:extLst>
                <a:ext uri="{FF2B5EF4-FFF2-40B4-BE49-F238E27FC236}">
                  <a16:creationId xmlns:a16="http://schemas.microsoft.com/office/drawing/2014/main" id="{BFC7BF80-4ECF-3EC0-252C-E1EB6E28377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7" name="TextBox 6">
              <a:extLst>
                <a:ext uri="{FF2B5EF4-FFF2-40B4-BE49-F238E27FC236}">
                  <a16:creationId xmlns:a16="http://schemas.microsoft.com/office/drawing/2014/main" id="{68600EAC-3CB6-B582-F313-874011C4C7A4}"/>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
        <p:nvSpPr>
          <p:cNvPr id="8" name="Cloud 7">
            <a:extLst>
              <a:ext uri="{FF2B5EF4-FFF2-40B4-BE49-F238E27FC236}">
                <a16:creationId xmlns:a16="http://schemas.microsoft.com/office/drawing/2014/main" id="{D4585853-9E03-7F4F-2423-CD1C6AB1BEDA}"/>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a:ea typeface="+mn-lt"/>
                <a:cs typeface="+mn-lt"/>
              </a:rPr>
              <a:t>Is Mango a good choice</a:t>
            </a:r>
          </a:p>
        </p:txBody>
      </p:sp>
      <p:sp>
        <p:nvSpPr>
          <p:cNvPr id="10" name="Oval 9">
            <a:extLst>
              <a:ext uri="{FF2B5EF4-FFF2-40B4-BE49-F238E27FC236}">
                <a16:creationId xmlns:a16="http://schemas.microsoft.com/office/drawing/2014/main" id="{59B9A9C8-1DBC-CDCC-1FF6-2329A1C79CED}"/>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16D58AF-DA0E-68D0-4CD9-F9F853C04423}"/>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Immagine 11" descr="Immagine che contiene testo&#10;&#10;Descrizione generata automaticamente">
            <a:extLst>
              <a:ext uri="{FF2B5EF4-FFF2-40B4-BE49-F238E27FC236}">
                <a16:creationId xmlns:a16="http://schemas.microsoft.com/office/drawing/2014/main" id="{2C89A0BA-EB7E-85B4-A950-DF1A349E3FCD}"/>
              </a:ext>
            </a:extLst>
          </p:cNvPr>
          <p:cNvPicPr>
            <a:picLocks noChangeAspect="1"/>
          </p:cNvPicPr>
          <p:nvPr/>
        </p:nvPicPr>
        <p:blipFill>
          <a:blip r:embed="rId6"/>
          <a:stretch>
            <a:fillRect/>
          </a:stretch>
        </p:blipFill>
        <p:spPr>
          <a:xfrm>
            <a:off x="7566837" y="3960628"/>
            <a:ext cx="460744" cy="460745"/>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BBE84B7-75CC-5335-8C16-CB5D01A58B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594562" y="1964931"/>
            <a:ext cx="338876" cy="338876"/>
          </a:xfrm>
          <a:prstGeom prst="rect">
            <a:avLst/>
          </a:prstGeom>
        </p:spPr>
      </p:pic>
    </p:spTree>
    <p:extLst>
      <p:ext uri="{BB962C8B-B14F-4D97-AF65-F5344CB8AC3E}">
        <p14:creationId xmlns:p14="http://schemas.microsoft.com/office/powerpoint/2010/main" val="146055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435CC12-F433-D1F8-37A4-911D36B288A5}"/>
              </a:ext>
            </a:extLst>
          </p:cNvPr>
          <p:cNvSpPr>
            <a:spLocks noGrp="1"/>
          </p:cNvSpPr>
          <p:nvPr>
            <p:ph idx="1"/>
          </p:nvPr>
        </p:nvSpPr>
        <p:spPr>
          <a:xfrm>
            <a:off x="2589212" y="2133600"/>
            <a:ext cx="8915400" cy="4217237"/>
          </a:xfrm>
        </p:spPr>
        <p:txBody>
          <a:bodyPr vert="horz" lIns="91440" tIns="45720" rIns="91440" bIns="45720" rtlCol="0" anchor="t">
            <a:normAutofit/>
          </a:bodyPr>
          <a:lstStyle/>
          <a:p>
            <a:pPr marL="0" indent="0">
              <a:buNone/>
            </a:pPr>
            <a:r>
              <a:rPr lang="en-US"/>
              <a:t>Improvements </a:t>
            </a:r>
            <a:endParaRPr lang="it-IT"/>
          </a:p>
          <a:p>
            <a:pPr lvl="1">
              <a:buFont typeface="Arial" panose="020B0604020202020204" pitchFamily="34" charset="0"/>
              <a:buChar char="•"/>
            </a:pPr>
            <a:r>
              <a:rPr lang="en-US"/>
              <a:t>Get more information for more accurate predictions                                               (for example using drones and satellite images)</a:t>
            </a:r>
          </a:p>
          <a:p>
            <a:pPr lvl="1">
              <a:buFont typeface="Arial" panose="020B0604020202020204" pitchFamily="34" charset="0"/>
              <a:buChar char="•"/>
            </a:pPr>
            <a:r>
              <a:rPr lang="en-US"/>
              <a:t>Get more soil data with accurate analysis</a:t>
            </a:r>
          </a:p>
          <a:p>
            <a:pPr lvl="1">
              <a:buFont typeface="Arial" panose="020B0604020202020204" pitchFamily="34" charset="0"/>
              <a:buChar char="•"/>
            </a:pPr>
            <a:r>
              <a:rPr lang="en-US"/>
              <a:t>Create datasets by country, inviting farmers to share data for their own benefit</a:t>
            </a:r>
          </a:p>
          <a:p>
            <a:pPr lvl="1">
              <a:buFont typeface="Arial" panose="020B0604020202020204" pitchFamily="34" charset="0"/>
              <a:buChar char="•"/>
            </a:pPr>
            <a:endParaRPr lang="en-US"/>
          </a:p>
          <a:p>
            <a:pPr marL="0" indent="0">
              <a:buNone/>
            </a:pPr>
            <a:r>
              <a:rPr lang="en-US"/>
              <a:t>Other areas ReCrop could work in</a:t>
            </a:r>
          </a:p>
          <a:p>
            <a:pPr lvl="1">
              <a:buFont typeface="Arial" panose="020B0604020202020204" pitchFamily="34" charset="0"/>
              <a:buChar char="•"/>
            </a:pPr>
            <a:r>
              <a:rPr lang="en-US"/>
              <a:t>Yield forecasting for </a:t>
            </a:r>
            <a:r>
              <a:rPr lang="en-US" b="1"/>
              <a:t>food security</a:t>
            </a:r>
          </a:p>
          <a:p>
            <a:pPr lvl="1">
              <a:buFont typeface="Arial" panose="020B0604020202020204" pitchFamily="34" charset="0"/>
              <a:buChar char="•"/>
            </a:pPr>
            <a:r>
              <a:rPr lang="en-US"/>
              <a:t>Crop suggestion for </a:t>
            </a:r>
            <a:r>
              <a:rPr lang="en-US" b="1"/>
              <a:t>urban farmers</a:t>
            </a:r>
          </a:p>
        </p:txBody>
      </p:sp>
      <p:sp>
        <p:nvSpPr>
          <p:cNvPr id="2" name="Title 1">
            <a:extLst>
              <a:ext uri="{FF2B5EF4-FFF2-40B4-BE49-F238E27FC236}">
                <a16:creationId xmlns:a16="http://schemas.microsoft.com/office/drawing/2014/main" id="{37CB192E-5A50-1F60-8253-0388F6B8E6A0}"/>
              </a:ext>
            </a:extLst>
          </p:cNvPr>
          <p:cNvSpPr>
            <a:spLocks noGrp="1"/>
          </p:cNvSpPr>
          <p:nvPr>
            <p:ph type="title"/>
          </p:nvPr>
        </p:nvSpPr>
        <p:spPr/>
        <p:txBody>
          <a:bodyPr/>
          <a:lstStyle/>
          <a:p>
            <a:r>
              <a:rPr lang="en-US"/>
              <a:t>What’s Next for ReCrop</a:t>
            </a:r>
            <a:endParaRPr lang="it-IT"/>
          </a:p>
        </p:txBody>
      </p:sp>
      <p:pic>
        <p:nvPicPr>
          <p:cNvPr id="29" name="Picture 28" descr="Icon&#10;&#10;Description automatically generated">
            <a:extLst>
              <a:ext uri="{FF2B5EF4-FFF2-40B4-BE49-F238E27FC236}">
                <a16:creationId xmlns:a16="http://schemas.microsoft.com/office/drawing/2014/main" id="{26218680-1093-E8EA-E437-79A3D4E50DE0}"/>
              </a:ext>
            </a:extLst>
          </p:cNvPr>
          <p:cNvPicPr>
            <a:picLocks noChangeAspect="1"/>
          </p:cNvPicPr>
          <p:nvPr/>
        </p:nvPicPr>
        <p:blipFill>
          <a:blip r:embed="rId2"/>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3291706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435CC12-F433-D1F8-37A4-911D36B288A5}"/>
              </a:ext>
            </a:extLst>
          </p:cNvPr>
          <p:cNvSpPr>
            <a:spLocks noGrp="1"/>
          </p:cNvSpPr>
          <p:nvPr>
            <p:ph idx="1"/>
          </p:nvPr>
        </p:nvSpPr>
        <p:spPr/>
        <p:txBody>
          <a:bodyPr/>
          <a:lstStyle/>
          <a:p>
            <a:pPr marL="0" indent="0">
              <a:buNone/>
            </a:pPr>
            <a:r>
              <a:rPr lang="en-US"/>
              <a:t>ReCrop’s data</a:t>
            </a:r>
          </a:p>
          <a:p>
            <a:pPr lvl="1">
              <a:buFont typeface="Arial" panose="020B0604020202020204" pitchFamily="34" charset="0"/>
              <a:buChar char="•"/>
            </a:pPr>
            <a:r>
              <a:rPr lang="en-US"/>
              <a:t>Soil/Fertilizer conditions (N, P, and K)</a:t>
            </a:r>
          </a:p>
          <a:p>
            <a:pPr lvl="1">
              <a:buFont typeface="Arial" panose="020B0604020202020204" pitchFamily="34" charset="0"/>
              <a:buChar char="•"/>
            </a:pPr>
            <a:r>
              <a:rPr lang="en-US"/>
              <a:t>Weather conditions (temperature and rainfall)</a:t>
            </a:r>
          </a:p>
          <a:p>
            <a:pPr lvl="1">
              <a:buFont typeface="Arial" panose="020B0604020202020204" pitchFamily="34" charset="0"/>
              <a:buChar char="•"/>
            </a:pPr>
            <a:r>
              <a:rPr lang="en-US"/>
              <a:t>Land area</a:t>
            </a:r>
          </a:p>
          <a:p>
            <a:pPr marL="457200" lvl="1" indent="0">
              <a:buNone/>
            </a:pPr>
            <a:endParaRPr lang="en-US"/>
          </a:p>
          <a:p>
            <a:pPr marL="0" indent="0">
              <a:buNone/>
            </a:pPr>
            <a:r>
              <a:rPr lang="en-US"/>
              <a:t>ReCrop’s offer</a:t>
            </a:r>
          </a:p>
          <a:p>
            <a:pPr lvl="1">
              <a:buFont typeface="Arial" panose="020B0604020202020204" pitchFamily="34" charset="0"/>
              <a:buChar char="•"/>
            </a:pPr>
            <a:r>
              <a:rPr lang="en-US" b="1"/>
              <a:t>Best crops </a:t>
            </a:r>
            <a:r>
              <a:rPr lang="en-US"/>
              <a:t>to plant given environmental data</a:t>
            </a:r>
          </a:p>
          <a:p>
            <a:pPr lvl="1">
              <a:buFont typeface="Arial" panose="020B0604020202020204" pitchFamily="34" charset="0"/>
              <a:buChar char="•"/>
            </a:pPr>
            <a:r>
              <a:rPr lang="en-US" b="1"/>
              <a:t>Estimated production </a:t>
            </a:r>
            <a:r>
              <a:rPr lang="en-US"/>
              <a:t>for suggested crops</a:t>
            </a:r>
          </a:p>
          <a:p>
            <a:pPr lvl="1">
              <a:buFont typeface="Arial" panose="020B0604020202020204" pitchFamily="34" charset="0"/>
              <a:buChar char="•"/>
            </a:pPr>
            <a:r>
              <a:rPr lang="en-US" b="1"/>
              <a:t>Comparison metrics </a:t>
            </a:r>
            <a:r>
              <a:rPr lang="en-US"/>
              <a:t>for production</a:t>
            </a:r>
          </a:p>
          <a:p>
            <a:pPr lvl="1">
              <a:buFont typeface="Arial" panose="020B0604020202020204" pitchFamily="34" charset="0"/>
              <a:buChar char="•"/>
            </a:pPr>
            <a:r>
              <a:rPr lang="en-US"/>
              <a:t>Zero-impact </a:t>
            </a:r>
            <a:r>
              <a:rPr lang="en-US" b="1"/>
              <a:t>planting-harvesting simulation</a:t>
            </a:r>
          </a:p>
        </p:txBody>
      </p:sp>
      <p:sp>
        <p:nvSpPr>
          <p:cNvPr id="2" name="Title 1">
            <a:extLst>
              <a:ext uri="{FF2B5EF4-FFF2-40B4-BE49-F238E27FC236}">
                <a16:creationId xmlns:a16="http://schemas.microsoft.com/office/drawing/2014/main" id="{37CB192E-5A50-1F60-8253-0388F6B8E6A0}"/>
              </a:ext>
            </a:extLst>
          </p:cNvPr>
          <p:cNvSpPr>
            <a:spLocks noGrp="1"/>
          </p:cNvSpPr>
          <p:nvPr>
            <p:ph type="title"/>
          </p:nvPr>
        </p:nvSpPr>
        <p:spPr/>
        <p:txBody>
          <a:bodyPr/>
          <a:lstStyle/>
          <a:p>
            <a:r>
              <a:rPr lang="en-US"/>
              <a:t>Key Points Recap</a:t>
            </a:r>
          </a:p>
        </p:txBody>
      </p:sp>
      <p:pic>
        <p:nvPicPr>
          <p:cNvPr id="29" name="Picture 28" descr="Icon&#10;&#10;Description automatically generated">
            <a:extLst>
              <a:ext uri="{FF2B5EF4-FFF2-40B4-BE49-F238E27FC236}">
                <a16:creationId xmlns:a16="http://schemas.microsoft.com/office/drawing/2014/main" id="{26218680-1093-E8EA-E437-79A3D4E50DE0}"/>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86655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873309" y="3351421"/>
            <a:ext cx="5992776" cy="1942246"/>
          </a:xfrm>
        </p:spPr>
        <p:txBody>
          <a:bodyPr>
            <a:normAutofit/>
          </a:bodyPr>
          <a:lstStyle/>
          <a:p>
            <a:pPr algn="ctr"/>
            <a:r>
              <a:rPr lang="en-US" sz="6000" b="1" spc="300"/>
              <a:t>Thank you for your attention</a:t>
            </a:r>
          </a:p>
        </p:txBody>
      </p:sp>
      <p:pic>
        <p:nvPicPr>
          <p:cNvPr id="3" name="Picture 2" descr="Icon&#10;&#10;Description automatically generated">
            <a:extLst>
              <a:ext uri="{FF2B5EF4-FFF2-40B4-BE49-F238E27FC236}">
                <a16:creationId xmlns:a16="http://schemas.microsoft.com/office/drawing/2014/main" id="{43D8DB18-F0AE-7392-358C-E2E3EFD42548}"/>
              </a:ext>
            </a:extLst>
          </p:cNvPr>
          <p:cNvPicPr>
            <a:picLocks noChangeAspect="1"/>
          </p:cNvPicPr>
          <p:nvPr/>
        </p:nvPicPr>
        <p:blipFill>
          <a:blip r:embed="rId4"/>
          <a:stretch>
            <a:fillRect/>
          </a:stretch>
        </p:blipFill>
        <p:spPr>
          <a:xfrm>
            <a:off x="9180000" y="360000"/>
            <a:ext cx="2527300" cy="2667000"/>
          </a:xfrm>
          <a:prstGeom prst="rect">
            <a:avLst/>
          </a:prstGeom>
        </p:spPr>
      </p:pic>
      <p:sp>
        <p:nvSpPr>
          <p:cNvPr id="4" name="TextBox 3">
            <a:extLst>
              <a:ext uri="{FF2B5EF4-FFF2-40B4-BE49-F238E27FC236}">
                <a16:creationId xmlns:a16="http://schemas.microsoft.com/office/drawing/2014/main" id="{44D6542F-1D9B-54C5-C538-72E1A8193AB0}"/>
              </a:ext>
            </a:extLst>
          </p:cNvPr>
          <p:cNvSpPr txBox="1"/>
          <p:nvPr/>
        </p:nvSpPr>
        <p:spPr>
          <a:xfrm>
            <a:off x="2222178" y="5293667"/>
            <a:ext cx="5295039" cy="461665"/>
          </a:xfrm>
          <a:prstGeom prst="rect">
            <a:avLst/>
          </a:prstGeom>
          <a:noFill/>
        </p:spPr>
        <p:txBody>
          <a:bodyPr wrap="none" rtlCol="0">
            <a:spAutoFit/>
          </a:bodyPr>
          <a:lstStyle/>
          <a:p>
            <a:r>
              <a:rPr lang="en-US" sz="2400" b="1" spc="300"/>
              <a:t>Any questions are welcome</a:t>
            </a:r>
            <a:endParaRPr lang="en-US" sz="2400"/>
          </a:p>
        </p:txBody>
      </p:sp>
    </p:spTree>
    <p:extLst>
      <p:ext uri="{BB962C8B-B14F-4D97-AF65-F5344CB8AC3E}">
        <p14:creationId xmlns:p14="http://schemas.microsoft.com/office/powerpoint/2010/main" val="147929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vector graphics&#10;&#10;Description automatically generated">
            <a:extLst>
              <a:ext uri="{FF2B5EF4-FFF2-40B4-BE49-F238E27FC236}">
                <a16:creationId xmlns:a16="http://schemas.microsoft.com/office/drawing/2014/main" id="{57B51F23-1976-E956-B4F6-2CE2BA4C19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92049" y="2133600"/>
            <a:ext cx="2159000" cy="3175000"/>
          </a:xfrm>
          <a:prstGeom prst="rect">
            <a:avLst/>
          </a:prstGeom>
        </p:spPr>
      </p:pic>
      <p:sp>
        <p:nvSpPr>
          <p:cNvPr id="2" name="Title 1">
            <a:extLst>
              <a:ext uri="{FF2B5EF4-FFF2-40B4-BE49-F238E27FC236}">
                <a16:creationId xmlns:a16="http://schemas.microsoft.com/office/drawing/2014/main" id="{170FAA3D-7396-58CA-210D-1D2EA6E50543}"/>
              </a:ext>
            </a:extLst>
          </p:cNvPr>
          <p:cNvSpPr>
            <a:spLocks noGrp="1"/>
          </p:cNvSpPr>
          <p:nvPr>
            <p:ph type="title"/>
          </p:nvPr>
        </p:nvSpPr>
        <p:spPr/>
        <p:txBody>
          <a:bodyPr/>
          <a:lstStyle/>
          <a:p>
            <a:r>
              <a:rPr lang="en-US"/>
              <a:t>Our Idea</a:t>
            </a:r>
          </a:p>
        </p:txBody>
      </p:sp>
      <p:sp>
        <p:nvSpPr>
          <p:cNvPr id="3" name="Content Placeholder 2">
            <a:extLst>
              <a:ext uri="{FF2B5EF4-FFF2-40B4-BE49-F238E27FC236}">
                <a16:creationId xmlns:a16="http://schemas.microsoft.com/office/drawing/2014/main" id="{DE7A0269-F6DE-6B9D-5F52-80EB866F78F7}"/>
              </a:ext>
            </a:extLst>
          </p:cNvPr>
          <p:cNvSpPr>
            <a:spLocks noGrp="1"/>
          </p:cNvSpPr>
          <p:nvPr>
            <p:ph idx="1"/>
          </p:nvPr>
        </p:nvSpPr>
        <p:spPr>
          <a:xfrm>
            <a:off x="2589212" y="2133600"/>
            <a:ext cx="3960444" cy="3777622"/>
          </a:xfrm>
        </p:spPr>
        <p:txBody>
          <a:bodyPr/>
          <a:lstStyle/>
          <a:p>
            <a:pPr marL="0" indent="0">
              <a:buNone/>
            </a:pPr>
            <a:r>
              <a:rPr lang="en-US"/>
              <a:t>Problems</a:t>
            </a:r>
          </a:p>
          <a:p>
            <a:pPr lvl="1">
              <a:buFont typeface="Arial" panose="020B0604020202020204" pitchFamily="34" charset="0"/>
              <a:buChar char="•"/>
            </a:pPr>
            <a:r>
              <a:rPr lang="en-US"/>
              <a:t>Climate Changes</a:t>
            </a:r>
          </a:p>
          <a:p>
            <a:pPr lvl="1">
              <a:buFont typeface="Arial" panose="020B0604020202020204" pitchFamily="34" charset="0"/>
              <a:buChar char="•"/>
            </a:pPr>
            <a:r>
              <a:rPr lang="en-US"/>
              <a:t>Uncertainty on Resources Availability</a:t>
            </a:r>
          </a:p>
          <a:p>
            <a:pPr lvl="1"/>
            <a:endParaRPr lang="en-US"/>
          </a:p>
        </p:txBody>
      </p:sp>
      <p:sp>
        <p:nvSpPr>
          <p:cNvPr id="16" name="TextBox 15">
            <a:extLst>
              <a:ext uri="{FF2B5EF4-FFF2-40B4-BE49-F238E27FC236}">
                <a16:creationId xmlns:a16="http://schemas.microsoft.com/office/drawing/2014/main" id="{197248A3-D88F-5883-2CB8-52D23349A389}"/>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pic>
        <p:nvPicPr>
          <p:cNvPr id="7" name="Picture 6" descr="Icon&#10;&#10;Description automatically generated">
            <a:extLst>
              <a:ext uri="{FF2B5EF4-FFF2-40B4-BE49-F238E27FC236}">
                <a16:creationId xmlns:a16="http://schemas.microsoft.com/office/drawing/2014/main" id="{1020E76F-F900-D093-11C0-2540B6BE8328}"/>
              </a:ext>
            </a:extLst>
          </p:cNvPr>
          <p:cNvPicPr>
            <a:picLocks noChangeAspect="1"/>
          </p:cNvPicPr>
          <p:nvPr/>
        </p:nvPicPr>
        <p:blipFill>
          <a:blip r:embed="rId5"/>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945666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48AF2AD0-D063-7563-7FAE-4FE538206D36}"/>
              </a:ext>
            </a:extLst>
          </p:cNvPr>
          <p:cNvPicPr>
            <a:picLocks noChangeAspect="1"/>
          </p:cNvPicPr>
          <p:nvPr/>
        </p:nvPicPr>
        <p:blipFill>
          <a:blip r:embed="rId3"/>
          <a:stretch>
            <a:fillRect/>
          </a:stretch>
        </p:blipFill>
        <p:spPr>
          <a:xfrm>
            <a:off x="10764000" y="360000"/>
            <a:ext cx="1028565" cy="1080000"/>
          </a:xfrm>
          <a:prstGeom prst="rect">
            <a:avLst/>
          </a:prstGeom>
        </p:spPr>
      </p:pic>
      <p:sp>
        <p:nvSpPr>
          <p:cNvPr id="2" name="Title 1">
            <a:extLst>
              <a:ext uri="{FF2B5EF4-FFF2-40B4-BE49-F238E27FC236}">
                <a16:creationId xmlns:a16="http://schemas.microsoft.com/office/drawing/2014/main" id="{170FAA3D-7396-58CA-210D-1D2EA6E50543}"/>
              </a:ext>
            </a:extLst>
          </p:cNvPr>
          <p:cNvSpPr>
            <a:spLocks noGrp="1"/>
          </p:cNvSpPr>
          <p:nvPr>
            <p:ph type="title"/>
          </p:nvPr>
        </p:nvSpPr>
        <p:spPr/>
        <p:txBody>
          <a:bodyPr/>
          <a:lstStyle/>
          <a:p>
            <a:r>
              <a:rPr lang="en-US"/>
              <a:t>Our Idea</a:t>
            </a:r>
          </a:p>
        </p:txBody>
      </p:sp>
      <p:sp>
        <p:nvSpPr>
          <p:cNvPr id="3" name="Content Placeholder 2">
            <a:extLst>
              <a:ext uri="{FF2B5EF4-FFF2-40B4-BE49-F238E27FC236}">
                <a16:creationId xmlns:a16="http://schemas.microsoft.com/office/drawing/2014/main" id="{DE7A0269-F6DE-6B9D-5F52-80EB866F78F7}"/>
              </a:ext>
            </a:extLst>
          </p:cNvPr>
          <p:cNvSpPr>
            <a:spLocks noGrp="1"/>
          </p:cNvSpPr>
          <p:nvPr>
            <p:ph idx="1"/>
          </p:nvPr>
        </p:nvSpPr>
        <p:spPr>
          <a:xfrm>
            <a:off x="2589212" y="2133600"/>
            <a:ext cx="3960444" cy="3777622"/>
          </a:xfrm>
        </p:spPr>
        <p:txBody>
          <a:bodyPr/>
          <a:lstStyle/>
          <a:p>
            <a:pPr marL="0" indent="0">
              <a:buNone/>
            </a:pPr>
            <a:r>
              <a:rPr lang="en-US"/>
              <a:t>Problems</a:t>
            </a:r>
          </a:p>
          <a:p>
            <a:pPr lvl="1">
              <a:buFont typeface="Arial" panose="020B0604020202020204" pitchFamily="34" charset="0"/>
              <a:buChar char="•"/>
            </a:pPr>
            <a:r>
              <a:rPr lang="en-US"/>
              <a:t>Climate Changes</a:t>
            </a:r>
          </a:p>
          <a:p>
            <a:pPr lvl="1">
              <a:buFont typeface="Arial" panose="020B0604020202020204" pitchFamily="34" charset="0"/>
              <a:buChar char="•"/>
            </a:pPr>
            <a:r>
              <a:rPr lang="en-US"/>
              <a:t>Uncertainty on Resources Availability</a:t>
            </a:r>
          </a:p>
          <a:p>
            <a:pPr lvl="1"/>
            <a:endParaRPr lang="en-US"/>
          </a:p>
        </p:txBody>
      </p:sp>
      <p:pic>
        <p:nvPicPr>
          <p:cNvPr id="4" name="Picture 3" descr="A picture containing vector graphics&#10;&#10;Description automatically generated">
            <a:extLst>
              <a:ext uri="{FF2B5EF4-FFF2-40B4-BE49-F238E27FC236}">
                <a16:creationId xmlns:a16="http://schemas.microsoft.com/office/drawing/2014/main" id="{57B51F23-1976-E956-B4F6-2CE2BA4C19E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2049" y="2133600"/>
            <a:ext cx="2159000" cy="3175000"/>
          </a:xfrm>
          <a:prstGeom prst="rect">
            <a:avLst/>
          </a:prstGeom>
        </p:spPr>
      </p:pic>
      <p:sp>
        <p:nvSpPr>
          <p:cNvPr id="13" name="Cloud 12">
            <a:extLst>
              <a:ext uri="{FF2B5EF4-FFF2-40B4-BE49-F238E27FC236}">
                <a16:creationId xmlns:a16="http://schemas.microsoft.com/office/drawing/2014/main" id="{7DD220C8-F454-BC0B-BE56-DC6CE42CD954}"/>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How do I choose what to plant considering these factors</a:t>
            </a:r>
          </a:p>
        </p:txBody>
      </p:sp>
      <p:pic>
        <p:nvPicPr>
          <p:cNvPr id="6" name="Picture 5" descr="Shape&#10;&#10;Description automatically generated with low confidence">
            <a:extLst>
              <a:ext uri="{FF2B5EF4-FFF2-40B4-BE49-F238E27FC236}">
                <a16:creationId xmlns:a16="http://schemas.microsoft.com/office/drawing/2014/main" id="{19F86A27-18E5-B6ED-A91D-C0930BB634B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590655" y="2206569"/>
            <a:ext cx="338876" cy="338876"/>
          </a:xfrm>
          <a:prstGeom prst="rect">
            <a:avLst/>
          </a:prstGeom>
        </p:spPr>
      </p:pic>
      <p:sp>
        <p:nvSpPr>
          <p:cNvPr id="14" name="Oval 13">
            <a:extLst>
              <a:ext uri="{FF2B5EF4-FFF2-40B4-BE49-F238E27FC236}">
                <a16:creationId xmlns:a16="http://schemas.microsoft.com/office/drawing/2014/main" id="{740CE4D4-05F3-CD1B-2814-8247B7EAE684}"/>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9C3D635-CF10-9D1E-94D3-6BBEDE8080BD}"/>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FCB3D7C9-ACE1-2A57-243F-F4C401C8E227}"/>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spTree>
    <p:extLst>
      <p:ext uri="{BB962C8B-B14F-4D97-AF65-F5344CB8AC3E}">
        <p14:creationId xmlns:p14="http://schemas.microsoft.com/office/powerpoint/2010/main" val="316192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824214ED-5253-E0B9-8611-AA1F3C3CEC2C}"/>
              </a:ext>
            </a:extLst>
          </p:cNvPr>
          <p:cNvPicPr>
            <a:picLocks noChangeAspect="1"/>
          </p:cNvPicPr>
          <p:nvPr/>
        </p:nvPicPr>
        <p:blipFill>
          <a:blip r:embed="rId3"/>
          <a:stretch>
            <a:fillRect/>
          </a:stretch>
        </p:blipFill>
        <p:spPr>
          <a:xfrm>
            <a:off x="10764000" y="360000"/>
            <a:ext cx="1028565" cy="1080000"/>
          </a:xfrm>
          <a:prstGeom prst="rect">
            <a:avLst/>
          </a:prstGeom>
        </p:spPr>
      </p:pic>
      <p:sp>
        <p:nvSpPr>
          <p:cNvPr id="13" name="Cloud 12">
            <a:extLst>
              <a:ext uri="{FF2B5EF4-FFF2-40B4-BE49-F238E27FC236}">
                <a16:creationId xmlns:a16="http://schemas.microsoft.com/office/drawing/2014/main" id="{7DD220C8-F454-BC0B-BE56-DC6CE42CD954}"/>
              </a:ext>
            </a:extLst>
          </p:cNvPr>
          <p:cNvSpPr/>
          <p:nvPr/>
        </p:nvSpPr>
        <p:spPr>
          <a:xfrm>
            <a:off x="8684269" y="1264555"/>
            <a:ext cx="2820343" cy="1564183"/>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a:t>How do I choose what to plant considering these factors</a:t>
            </a:r>
          </a:p>
        </p:txBody>
      </p:sp>
      <p:sp>
        <p:nvSpPr>
          <p:cNvPr id="2" name="Title 1">
            <a:extLst>
              <a:ext uri="{FF2B5EF4-FFF2-40B4-BE49-F238E27FC236}">
                <a16:creationId xmlns:a16="http://schemas.microsoft.com/office/drawing/2014/main" id="{170FAA3D-7396-58CA-210D-1D2EA6E50543}"/>
              </a:ext>
            </a:extLst>
          </p:cNvPr>
          <p:cNvSpPr>
            <a:spLocks noGrp="1"/>
          </p:cNvSpPr>
          <p:nvPr>
            <p:ph type="title"/>
          </p:nvPr>
        </p:nvSpPr>
        <p:spPr/>
        <p:txBody>
          <a:bodyPr/>
          <a:lstStyle/>
          <a:p>
            <a:r>
              <a:rPr lang="en-US"/>
              <a:t>Our Idea</a:t>
            </a:r>
          </a:p>
        </p:txBody>
      </p:sp>
      <p:sp>
        <p:nvSpPr>
          <p:cNvPr id="3" name="Content Placeholder 2">
            <a:extLst>
              <a:ext uri="{FF2B5EF4-FFF2-40B4-BE49-F238E27FC236}">
                <a16:creationId xmlns:a16="http://schemas.microsoft.com/office/drawing/2014/main" id="{DE7A0269-F6DE-6B9D-5F52-80EB866F78F7}"/>
              </a:ext>
            </a:extLst>
          </p:cNvPr>
          <p:cNvSpPr>
            <a:spLocks noGrp="1"/>
          </p:cNvSpPr>
          <p:nvPr>
            <p:ph idx="1"/>
          </p:nvPr>
        </p:nvSpPr>
        <p:spPr>
          <a:xfrm>
            <a:off x="2589212" y="2133600"/>
            <a:ext cx="3960444" cy="3777622"/>
          </a:xfrm>
        </p:spPr>
        <p:txBody>
          <a:bodyPr/>
          <a:lstStyle/>
          <a:p>
            <a:pPr marL="0" indent="0">
              <a:buNone/>
            </a:pPr>
            <a:r>
              <a:rPr lang="en-US"/>
              <a:t>Problems</a:t>
            </a:r>
          </a:p>
          <a:p>
            <a:pPr lvl="1">
              <a:buFont typeface="Arial" panose="020B0604020202020204" pitchFamily="34" charset="0"/>
              <a:buChar char="•"/>
            </a:pPr>
            <a:r>
              <a:rPr lang="en-US"/>
              <a:t>Climate Changes</a:t>
            </a:r>
          </a:p>
          <a:p>
            <a:pPr lvl="1">
              <a:buFont typeface="Arial" panose="020B0604020202020204" pitchFamily="34" charset="0"/>
              <a:buChar char="•"/>
            </a:pPr>
            <a:r>
              <a:rPr lang="en-US"/>
              <a:t>Uncertainty on Resources Availability</a:t>
            </a:r>
          </a:p>
          <a:p>
            <a:pPr lvl="1"/>
            <a:endParaRPr lang="en-US"/>
          </a:p>
          <a:p>
            <a:pPr marL="0" indent="0">
              <a:buNone/>
            </a:pPr>
            <a:r>
              <a:rPr lang="en-US" sz="3200"/>
              <a:t>ReCrop</a:t>
            </a:r>
            <a:endParaRPr lang="en-US"/>
          </a:p>
          <a:p>
            <a:pPr lvl="1">
              <a:buFont typeface="Arial" panose="020B0604020202020204" pitchFamily="34" charset="0"/>
              <a:buChar char="•"/>
            </a:pPr>
            <a:r>
              <a:rPr lang="en-US" b="1"/>
              <a:t>Best Crops Recommendations</a:t>
            </a:r>
            <a:r>
              <a:rPr lang="en-US"/>
              <a:t> on Environmental Basis</a:t>
            </a:r>
          </a:p>
          <a:p>
            <a:pPr lvl="1">
              <a:buFont typeface="Arial" panose="020B0604020202020204" pitchFamily="34" charset="0"/>
              <a:buChar char="•"/>
            </a:pPr>
            <a:r>
              <a:rPr lang="en-US" b="1"/>
              <a:t>Estimated Economic Revenue </a:t>
            </a:r>
            <a:r>
              <a:rPr lang="en-US"/>
              <a:t>for Suggested Crops</a:t>
            </a:r>
          </a:p>
        </p:txBody>
      </p:sp>
      <p:pic>
        <p:nvPicPr>
          <p:cNvPr id="6" name="Picture 5" descr="Shape&#10;&#10;Description automatically generated with low confidence">
            <a:extLst>
              <a:ext uri="{FF2B5EF4-FFF2-40B4-BE49-F238E27FC236}">
                <a16:creationId xmlns:a16="http://schemas.microsoft.com/office/drawing/2014/main" id="{19F86A27-18E5-B6ED-A91D-C0930BB634B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590655" y="2206569"/>
            <a:ext cx="338876" cy="338876"/>
          </a:xfrm>
          <a:prstGeom prst="rect">
            <a:avLst/>
          </a:prstGeom>
        </p:spPr>
      </p:pic>
      <p:sp>
        <p:nvSpPr>
          <p:cNvPr id="14" name="Oval 13">
            <a:extLst>
              <a:ext uri="{FF2B5EF4-FFF2-40B4-BE49-F238E27FC236}">
                <a16:creationId xmlns:a16="http://schemas.microsoft.com/office/drawing/2014/main" id="{740CE4D4-05F3-CD1B-2814-8247B7EAE684}"/>
              </a:ext>
            </a:extLst>
          </p:cNvPr>
          <p:cNvSpPr/>
          <p:nvPr/>
        </p:nvSpPr>
        <p:spPr>
          <a:xfrm>
            <a:off x="8551049" y="2913321"/>
            <a:ext cx="210179" cy="17012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9C3D635-CF10-9D1E-94D3-6BBEDE8080BD}"/>
              </a:ext>
            </a:extLst>
          </p:cNvPr>
          <p:cNvSpPr/>
          <p:nvPr/>
        </p:nvSpPr>
        <p:spPr>
          <a:xfrm>
            <a:off x="8761229" y="2658140"/>
            <a:ext cx="340242" cy="2551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8DA668C-74BA-29EB-28AA-05990C125895}"/>
              </a:ext>
            </a:extLst>
          </p:cNvPr>
          <p:cNvGrpSpPr/>
          <p:nvPr/>
        </p:nvGrpSpPr>
        <p:grpSpPr>
          <a:xfrm>
            <a:off x="6392049" y="2133600"/>
            <a:ext cx="2159000" cy="3175000"/>
            <a:chOff x="6392049" y="2133600"/>
            <a:chExt cx="2159000" cy="3175000"/>
          </a:xfrm>
        </p:grpSpPr>
        <p:pic>
          <p:nvPicPr>
            <p:cNvPr id="4" name="Picture 3" descr="A picture containing vector graphics&#10;&#10;Description automatically generated">
              <a:extLst>
                <a:ext uri="{FF2B5EF4-FFF2-40B4-BE49-F238E27FC236}">
                  <a16:creationId xmlns:a16="http://schemas.microsoft.com/office/drawing/2014/main" id="{57B51F23-1976-E956-B4F6-2CE2BA4C19E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392049" y="2133600"/>
              <a:ext cx="2159000" cy="3175000"/>
            </a:xfrm>
            <a:prstGeom prst="rect">
              <a:avLst/>
            </a:prstGeom>
          </p:spPr>
        </p:pic>
        <p:sp>
          <p:nvSpPr>
            <p:cNvPr id="5" name="TextBox 4">
              <a:extLst>
                <a:ext uri="{FF2B5EF4-FFF2-40B4-BE49-F238E27FC236}">
                  <a16:creationId xmlns:a16="http://schemas.microsoft.com/office/drawing/2014/main" id="{E09AE1FA-C3AD-DE06-2526-F3659EC0B14F}"/>
                </a:ext>
              </a:extLst>
            </p:cNvPr>
            <p:cNvSpPr txBox="1"/>
            <p:nvPr/>
          </p:nvSpPr>
          <p:spPr>
            <a:xfrm>
              <a:off x="7386489" y="3760801"/>
              <a:ext cx="726153" cy="261610"/>
            </a:xfrm>
            <a:prstGeom prst="rect">
              <a:avLst/>
            </a:prstGeom>
            <a:noFill/>
          </p:spPr>
          <p:txBody>
            <a:bodyPr wrap="square" rtlCol="0">
              <a:spAutoFit/>
            </a:bodyPr>
            <a:lstStyle/>
            <a:p>
              <a:pPr algn="ctr"/>
              <a:r>
                <a:rPr lang="en-US" sz="1100" b="1"/>
                <a:t>MARCO</a:t>
              </a:r>
            </a:p>
          </p:txBody>
        </p:sp>
      </p:grpSp>
    </p:spTree>
    <p:extLst>
      <p:ext uri="{BB962C8B-B14F-4D97-AF65-F5344CB8AC3E}">
        <p14:creationId xmlns:p14="http://schemas.microsoft.com/office/powerpoint/2010/main" val="347984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2A20-1CE4-D436-AFF6-8DD5E1E18003}"/>
              </a:ext>
            </a:extLst>
          </p:cNvPr>
          <p:cNvSpPr>
            <a:spLocks noGrp="1"/>
          </p:cNvSpPr>
          <p:nvPr>
            <p:ph type="title"/>
          </p:nvPr>
        </p:nvSpPr>
        <p:spPr/>
        <p:txBody>
          <a:bodyPr/>
          <a:lstStyle/>
          <a:p>
            <a:r>
              <a:rPr lang="en-US"/>
              <a:t>Too Nice To Use</a:t>
            </a:r>
          </a:p>
        </p:txBody>
      </p:sp>
      <p:pic>
        <p:nvPicPr>
          <p:cNvPr id="4" name="Immagine 5" descr="Immagine che contiene tavolo&#10;&#10;Descrizione generata automaticamente">
            <a:extLst>
              <a:ext uri="{FF2B5EF4-FFF2-40B4-BE49-F238E27FC236}">
                <a16:creationId xmlns:a16="http://schemas.microsoft.com/office/drawing/2014/main" id="{E848D60F-EC97-938F-7D94-74FAB423931A}"/>
              </a:ext>
            </a:extLst>
          </p:cNvPr>
          <p:cNvPicPr>
            <a:picLocks noChangeAspect="1"/>
          </p:cNvPicPr>
          <p:nvPr/>
        </p:nvPicPr>
        <p:blipFill rotWithShape="1">
          <a:blip r:embed="rId3"/>
          <a:srcRect r="5797" b="-287"/>
          <a:stretch/>
        </p:blipFill>
        <p:spPr>
          <a:xfrm>
            <a:off x="2592924" y="1632841"/>
            <a:ext cx="6185647" cy="3320160"/>
          </a:xfrm>
          <a:prstGeom prst="rect">
            <a:avLst/>
          </a:prstGeom>
          <a:ln>
            <a:solidFill>
              <a:schemeClr val="accent1"/>
            </a:solidFill>
          </a:ln>
          <a:effectLst>
            <a:outerShdw blurRad="292100" dist="139700" dir="2700000" algn="tl" rotWithShape="0">
              <a:srgbClr val="333333">
                <a:alpha val="65000"/>
              </a:srgbClr>
            </a:outerShdw>
          </a:effectLst>
        </p:spPr>
      </p:pic>
      <p:sp>
        <p:nvSpPr>
          <p:cNvPr id="14" name="Oval 13">
            <a:extLst>
              <a:ext uri="{FF2B5EF4-FFF2-40B4-BE49-F238E27FC236}">
                <a16:creationId xmlns:a16="http://schemas.microsoft.com/office/drawing/2014/main" id="{F10CA0EF-565C-E8AF-3D58-0836A16DCC6B}"/>
              </a:ext>
            </a:extLst>
          </p:cNvPr>
          <p:cNvSpPr>
            <a:spLocks noChangeAspect="1"/>
          </p:cNvSpPr>
          <p:nvPr/>
        </p:nvSpPr>
        <p:spPr>
          <a:xfrm>
            <a:off x="8148572" y="4323001"/>
            <a:ext cx="1260000" cy="12600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2.2k tuples</a:t>
            </a:r>
          </a:p>
        </p:txBody>
      </p:sp>
      <p:pic>
        <p:nvPicPr>
          <p:cNvPr id="3" name="Picture 2" descr="Icon&#10;&#10;Description automatically generated">
            <a:extLst>
              <a:ext uri="{FF2B5EF4-FFF2-40B4-BE49-F238E27FC236}">
                <a16:creationId xmlns:a16="http://schemas.microsoft.com/office/drawing/2014/main" id="{B536BBF3-32D6-B58D-ECF2-461857F2DE52}"/>
              </a:ext>
            </a:extLst>
          </p:cNvPr>
          <p:cNvPicPr>
            <a:picLocks noChangeAspect="1"/>
          </p:cNvPicPr>
          <p:nvPr/>
        </p:nvPicPr>
        <p:blipFill>
          <a:blip r:embed="rId4"/>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56418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2A20-1CE4-D436-AFF6-8DD5E1E18003}"/>
              </a:ext>
            </a:extLst>
          </p:cNvPr>
          <p:cNvSpPr>
            <a:spLocks noGrp="1"/>
          </p:cNvSpPr>
          <p:nvPr>
            <p:ph type="title"/>
          </p:nvPr>
        </p:nvSpPr>
        <p:spPr/>
        <p:txBody>
          <a:bodyPr/>
          <a:lstStyle/>
          <a:p>
            <a:r>
              <a:rPr lang="en-US"/>
              <a:t>Too Nice To Use</a:t>
            </a:r>
          </a:p>
        </p:txBody>
      </p:sp>
      <p:pic>
        <p:nvPicPr>
          <p:cNvPr id="4" name="Immagine 5" descr="Immagine che contiene tavolo&#10;&#10;Descrizione generata automaticamente">
            <a:extLst>
              <a:ext uri="{FF2B5EF4-FFF2-40B4-BE49-F238E27FC236}">
                <a16:creationId xmlns:a16="http://schemas.microsoft.com/office/drawing/2014/main" id="{E848D60F-EC97-938F-7D94-74FAB423931A}"/>
              </a:ext>
            </a:extLst>
          </p:cNvPr>
          <p:cNvPicPr>
            <a:picLocks noChangeAspect="1"/>
          </p:cNvPicPr>
          <p:nvPr/>
        </p:nvPicPr>
        <p:blipFill rotWithShape="1">
          <a:blip r:embed="rId2"/>
          <a:srcRect r="5797" b="-287"/>
          <a:stretch/>
        </p:blipFill>
        <p:spPr>
          <a:xfrm>
            <a:off x="2592924" y="1632841"/>
            <a:ext cx="6185647" cy="3320160"/>
          </a:xfrm>
          <a:prstGeom prst="rect">
            <a:avLst/>
          </a:prstGeom>
          <a:ln>
            <a:solidFill>
              <a:schemeClr val="accent1"/>
            </a:solid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5D8D3E6A-70B0-1DD2-261E-7A5D1D83AA66}"/>
              </a:ext>
            </a:extLst>
          </p:cNvPr>
          <p:cNvSpPr txBox="1"/>
          <p:nvPr/>
        </p:nvSpPr>
        <p:spPr>
          <a:xfrm>
            <a:off x="2592924" y="5225159"/>
            <a:ext cx="2048959" cy="369332"/>
          </a:xfrm>
          <a:prstGeom prst="rect">
            <a:avLst/>
          </a:prstGeom>
          <a:noFill/>
        </p:spPr>
        <p:txBody>
          <a:bodyPr wrap="none" rtlCol="0">
            <a:spAutoFit/>
          </a:bodyPr>
          <a:lstStyle/>
          <a:p>
            <a:r>
              <a:rPr lang="en-US"/>
              <a:t>But analyzing it...</a:t>
            </a:r>
          </a:p>
        </p:txBody>
      </p:sp>
      <p:sp>
        <p:nvSpPr>
          <p:cNvPr id="3" name="Oval 2">
            <a:extLst>
              <a:ext uri="{FF2B5EF4-FFF2-40B4-BE49-F238E27FC236}">
                <a16:creationId xmlns:a16="http://schemas.microsoft.com/office/drawing/2014/main" id="{7141241C-6906-A512-4D33-A9E2EFC55EEE}"/>
              </a:ext>
            </a:extLst>
          </p:cNvPr>
          <p:cNvSpPr>
            <a:spLocks noChangeAspect="1"/>
          </p:cNvSpPr>
          <p:nvPr/>
        </p:nvSpPr>
        <p:spPr>
          <a:xfrm>
            <a:off x="8148572" y="4323001"/>
            <a:ext cx="1260000" cy="1260000"/>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2.2k tuples</a:t>
            </a:r>
          </a:p>
        </p:txBody>
      </p:sp>
      <p:pic>
        <p:nvPicPr>
          <p:cNvPr id="5" name="Picture 4" descr="Icon&#10;&#10;Description automatically generated">
            <a:extLst>
              <a:ext uri="{FF2B5EF4-FFF2-40B4-BE49-F238E27FC236}">
                <a16:creationId xmlns:a16="http://schemas.microsoft.com/office/drawing/2014/main" id="{2B209CC7-3F37-DBCE-A8E4-7936E9DDA2E6}"/>
              </a:ext>
            </a:extLst>
          </p:cNvPr>
          <p:cNvPicPr>
            <a:picLocks noChangeAspect="1"/>
          </p:cNvPicPr>
          <p:nvPr/>
        </p:nvPicPr>
        <p:blipFill>
          <a:blip r:embed="rId3"/>
          <a:stretch>
            <a:fillRect/>
          </a:stretch>
        </p:blipFill>
        <p:spPr>
          <a:xfrm>
            <a:off x="10764000" y="360000"/>
            <a:ext cx="1028565" cy="1080000"/>
          </a:xfrm>
          <a:prstGeom prst="rect">
            <a:avLst/>
          </a:prstGeom>
        </p:spPr>
      </p:pic>
    </p:spTree>
    <p:extLst>
      <p:ext uri="{BB962C8B-B14F-4D97-AF65-F5344CB8AC3E}">
        <p14:creationId xmlns:p14="http://schemas.microsoft.com/office/powerpoint/2010/main" val="288052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7CBA78ED-20AB-2EDB-D77B-B0FC6B213BAC}"/>
              </a:ext>
            </a:extLst>
          </p:cNvPr>
          <p:cNvPicPr>
            <a:picLocks noChangeAspect="1"/>
          </p:cNvPicPr>
          <p:nvPr/>
        </p:nvPicPr>
        <p:blipFill>
          <a:blip r:embed="rId2"/>
          <a:stretch>
            <a:fillRect/>
          </a:stretch>
        </p:blipFill>
        <p:spPr>
          <a:xfrm>
            <a:off x="10764000" y="360000"/>
            <a:ext cx="1028565" cy="1080000"/>
          </a:xfrm>
          <a:prstGeom prst="rect">
            <a:avLst/>
          </a:prstGeom>
        </p:spPr>
      </p:pic>
      <p:sp>
        <p:nvSpPr>
          <p:cNvPr id="2" name="Title 1">
            <a:extLst>
              <a:ext uri="{FF2B5EF4-FFF2-40B4-BE49-F238E27FC236}">
                <a16:creationId xmlns:a16="http://schemas.microsoft.com/office/drawing/2014/main" id="{CE532A20-1CE4-D436-AFF6-8DD5E1E18003}"/>
              </a:ext>
            </a:extLst>
          </p:cNvPr>
          <p:cNvSpPr>
            <a:spLocks noGrp="1"/>
          </p:cNvSpPr>
          <p:nvPr>
            <p:ph type="title"/>
          </p:nvPr>
        </p:nvSpPr>
        <p:spPr/>
        <p:txBody>
          <a:bodyPr/>
          <a:lstStyle/>
          <a:p>
            <a:r>
              <a:rPr lang="en-US"/>
              <a:t>Too Nice To Use</a:t>
            </a:r>
          </a:p>
        </p:txBody>
      </p:sp>
      <p:pic>
        <p:nvPicPr>
          <p:cNvPr id="4" name="Immagine 5" descr="Immagine che contiene tavolo&#10;&#10;Descrizione generata automaticamente">
            <a:extLst>
              <a:ext uri="{FF2B5EF4-FFF2-40B4-BE49-F238E27FC236}">
                <a16:creationId xmlns:a16="http://schemas.microsoft.com/office/drawing/2014/main" id="{E848D60F-EC97-938F-7D94-74FAB423931A}"/>
              </a:ext>
            </a:extLst>
          </p:cNvPr>
          <p:cNvPicPr>
            <a:picLocks noChangeAspect="1"/>
          </p:cNvPicPr>
          <p:nvPr/>
        </p:nvPicPr>
        <p:blipFill rotWithShape="1">
          <a:blip r:embed="rId3"/>
          <a:srcRect r="5797" b="-287"/>
          <a:stretch/>
        </p:blipFill>
        <p:spPr>
          <a:xfrm>
            <a:off x="2592924" y="1632841"/>
            <a:ext cx="6185647" cy="3320160"/>
          </a:xfrm>
          <a:prstGeom prst="rect">
            <a:avLst/>
          </a:prstGeom>
          <a:ln>
            <a:solidFill>
              <a:schemeClr val="accent1"/>
            </a:solid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A637A19B-4E09-5BB2-6654-2902BC5B727D}"/>
              </a:ext>
            </a:extLst>
          </p:cNvPr>
          <p:cNvGrpSpPr>
            <a:grpSpLocks noChangeAspect="1"/>
          </p:cNvGrpSpPr>
          <p:nvPr/>
        </p:nvGrpSpPr>
        <p:grpSpPr>
          <a:xfrm>
            <a:off x="5886992" y="1265274"/>
            <a:ext cx="5617620" cy="4968616"/>
            <a:chOff x="2200940" y="1488558"/>
            <a:chExt cx="5613990" cy="4965405"/>
          </a:xfrm>
          <a:effectLst>
            <a:outerShdw blurRad="299864" dist="139700" dir="2700000" algn="ctr" rotWithShape="0">
              <a:schemeClr val="tx1">
                <a:lumMod val="75000"/>
                <a:lumOff val="25000"/>
                <a:alpha val="65000"/>
              </a:schemeClr>
            </a:outerShdw>
          </a:effectLst>
        </p:grpSpPr>
        <p:sp>
          <p:nvSpPr>
            <p:cNvPr id="9" name="Rectangle 8">
              <a:extLst>
                <a:ext uri="{FF2B5EF4-FFF2-40B4-BE49-F238E27FC236}">
                  <a16:creationId xmlns:a16="http://schemas.microsoft.com/office/drawing/2014/main" id="{A82BFEDD-58F3-EAEF-E215-A6059DF14D4E}"/>
                </a:ext>
              </a:extLst>
            </p:cNvPr>
            <p:cNvSpPr/>
            <p:nvPr/>
          </p:nvSpPr>
          <p:spPr>
            <a:xfrm>
              <a:off x="2200940" y="1488558"/>
              <a:ext cx="5613990" cy="496540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mounted, different, several&#10;&#10;Description automatically generated">
              <a:extLst>
                <a:ext uri="{FF2B5EF4-FFF2-40B4-BE49-F238E27FC236}">
                  <a16:creationId xmlns:a16="http://schemas.microsoft.com/office/drawing/2014/main" id="{85B847FE-B25D-8236-4F9B-57CDD68C1879}"/>
                </a:ext>
              </a:extLst>
            </p:cNvPr>
            <p:cNvPicPr>
              <a:picLocks noChangeAspect="1"/>
            </p:cNvPicPr>
            <p:nvPr/>
          </p:nvPicPr>
          <p:blipFill>
            <a:blip r:embed="rId4"/>
            <a:stretch>
              <a:fillRect/>
            </a:stretch>
          </p:blipFill>
          <p:spPr>
            <a:xfrm>
              <a:off x="2296800" y="1488558"/>
              <a:ext cx="5422269" cy="4965405"/>
            </a:xfrm>
            <a:prstGeom prst="rect">
              <a:avLst/>
            </a:prstGeom>
          </p:spPr>
        </p:pic>
      </p:grpSp>
      <p:sp>
        <p:nvSpPr>
          <p:cNvPr id="3" name="TextBox 2">
            <a:extLst>
              <a:ext uri="{FF2B5EF4-FFF2-40B4-BE49-F238E27FC236}">
                <a16:creationId xmlns:a16="http://schemas.microsoft.com/office/drawing/2014/main" id="{B9166AAC-C4F7-30B0-D99F-5AA36B3C29C6}"/>
              </a:ext>
            </a:extLst>
          </p:cNvPr>
          <p:cNvSpPr txBox="1"/>
          <p:nvPr/>
        </p:nvSpPr>
        <p:spPr>
          <a:xfrm>
            <a:off x="2592924" y="5225159"/>
            <a:ext cx="3244799" cy="923330"/>
          </a:xfrm>
          <a:prstGeom prst="rect">
            <a:avLst/>
          </a:prstGeom>
          <a:noFill/>
        </p:spPr>
        <p:txBody>
          <a:bodyPr wrap="none" rtlCol="0">
            <a:spAutoFit/>
          </a:bodyPr>
          <a:lstStyle/>
          <a:p>
            <a:r>
              <a:rPr lang="en-US"/>
              <a:t>But analyzing it...</a:t>
            </a:r>
          </a:p>
          <a:p>
            <a:endParaRPr lang="en-US"/>
          </a:p>
          <a:p>
            <a:r>
              <a:rPr lang="en-US"/>
              <a:t>Clusters were already there</a:t>
            </a:r>
          </a:p>
        </p:txBody>
      </p:sp>
    </p:spTree>
    <p:extLst>
      <p:ext uri="{BB962C8B-B14F-4D97-AF65-F5344CB8AC3E}">
        <p14:creationId xmlns:p14="http://schemas.microsoft.com/office/powerpoint/2010/main" val="2696239375"/>
      </p:ext>
    </p:extLst>
  </p:cSld>
  <p:clrMapOvr>
    <a:masterClrMapping/>
  </p:clrMapOvr>
</p:sld>
</file>

<file path=ppt/theme/theme1.xml><?xml version="1.0" encoding="utf-8"?>
<a:theme xmlns:a="http://schemas.openxmlformats.org/drawingml/2006/main" name="Filo">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39</Slides>
  <Notes>25</Notes>
  <HiddenSlides>0</HiddenSlides>
  <ScaleCrop>false</ScaleCrop>
  <HeadingPairs>
    <vt:vector size="4" baseType="variant">
      <vt:variant>
        <vt:lpstr>Tema</vt:lpstr>
      </vt:variant>
      <vt:variant>
        <vt:i4>1</vt:i4>
      </vt:variant>
      <vt:variant>
        <vt:lpstr>Titoli diapositive</vt:lpstr>
      </vt:variant>
      <vt:variant>
        <vt:i4>39</vt:i4>
      </vt:variant>
    </vt:vector>
  </HeadingPairs>
  <TitlesOfParts>
    <vt:vector size="40" baseType="lpstr">
      <vt:lpstr>Filo</vt:lpstr>
      <vt:lpstr>Presentazione standard di PowerPoint</vt:lpstr>
      <vt:lpstr>ReCrop Team</vt:lpstr>
      <vt:lpstr>ReCrop Team</vt:lpstr>
      <vt:lpstr>Our Idea</vt:lpstr>
      <vt:lpstr>Our Idea</vt:lpstr>
      <vt:lpstr>Our Idea</vt:lpstr>
      <vt:lpstr>Too Nice To Use</vt:lpstr>
      <vt:lpstr>Too Nice To Use</vt:lpstr>
      <vt:lpstr>Too Nice To Use</vt:lpstr>
      <vt:lpstr>Our Own Dataset</vt:lpstr>
      <vt:lpstr>Our Own Dataset</vt:lpstr>
      <vt:lpstr>Data Analysis</vt:lpstr>
      <vt:lpstr>Feature Analysis</vt:lpstr>
      <vt:lpstr>Our dataset</vt:lpstr>
      <vt:lpstr>What To Do with this New Dataset</vt:lpstr>
      <vt:lpstr>Clustering  w/ and w/o PCA</vt:lpstr>
      <vt:lpstr>Clustering  w/ and w/o PCA </vt:lpstr>
      <vt:lpstr>Clustering  w/ and w/o PCA </vt:lpstr>
      <vt:lpstr>Clustering  Crops per KM w/o PCA</vt:lpstr>
      <vt:lpstr>Clustering  only on Temperature and Rainfall </vt:lpstr>
      <vt:lpstr>Clustering  only on Temperature and Rainfall </vt:lpstr>
      <vt:lpstr>Clustering  only on Temperature and Rainfall </vt:lpstr>
      <vt:lpstr>Clustering  only on Temperature and Rainfall - Crops per KM</vt:lpstr>
      <vt:lpstr>Regression: Why?</vt:lpstr>
      <vt:lpstr>Regression: Challenges</vt:lpstr>
      <vt:lpstr>Presentazione standard di PowerPoint</vt:lpstr>
      <vt:lpstr>Regression: Results</vt:lpstr>
      <vt:lpstr>Prediction On Real Data</vt:lpstr>
      <vt:lpstr>Prediction On Real Data</vt:lpstr>
      <vt:lpstr>Prediction On Real Data</vt:lpstr>
      <vt:lpstr>Prediction On Real Data</vt:lpstr>
      <vt:lpstr>Prediction On Real Data</vt:lpstr>
      <vt:lpstr>"Prediction" On Italian Data </vt:lpstr>
      <vt:lpstr>"Prediction" On Italian Data</vt:lpstr>
      <vt:lpstr>"Prediction" On Italian Data</vt:lpstr>
      <vt:lpstr>"Prediction" On Italian Data</vt:lpstr>
      <vt:lpstr>What’s Next for ReCrop</vt:lpstr>
      <vt:lpstr>Key Points Recap</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ReCrop</dc:title>
  <dc:creator>Utente di Microsoft Office</dc:creator>
  <cp:revision>2</cp:revision>
  <dcterms:created xsi:type="dcterms:W3CDTF">2022-11-07T08:30:18Z</dcterms:created>
  <dcterms:modified xsi:type="dcterms:W3CDTF">2023-06-15T22:12:02Z</dcterms:modified>
</cp:coreProperties>
</file>